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48" r:id="rId5"/>
  </p:sldMasterIdLst>
  <p:notesMasterIdLst>
    <p:notesMasterId r:id="rId18"/>
  </p:notesMasterIdLst>
  <p:handoutMasterIdLst>
    <p:handoutMasterId r:id="rId19"/>
  </p:handoutMasterIdLst>
  <p:sldIdLst>
    <p:sldId id="1021" r:id="rId6"/>
    <p:sldId id="284" r:id="rId7"/>
    <p:sldId id="868" r:id="rId8"/>
    <p:sldId id="1022" r:id="rId9"/>
    <p:sldId id="1023" r:id="rId10"/>
    <p:sldId id="1024" r:id="rId11"/>
    <p:sldId id="1025" r:id="rId12"/>
    <p:sldId id="1026" r:id="rId13"/>
    <p:sldId id="1029" r:id="rId14"/>
    <p:sldId id="1031" r:id="rId15"/>
    <p:sldId id="884" r:id="rId16"/>
    <p:sldId id="10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ccia, Donatina" initials="RD" lastIdx="1" clrIdx="0">
    <p:extLst>
      <p:ext uri="{19B8F6BF-5375-455C-9EA6-DF929625EA0E}">
        <p15:presenceInfo xmlns:p15="http://schemas.microsoft.com/office/powerpoint/2012/main" userId="S::Donatina.Roccia@leica-microsystems.com::e7e3082a-0186-4fd2-b4bc-d7830b49102b" providerId="AD"/>
      </p:ext>
    </p:extLst>
  </p:cmAuthor>
  <p:cmAuthor id="2" name="Scheffler, Kay" initials="SK" lastIdx="1" clrIdx="1">
    <p:extLst>
      <p:ext uri="{19B8F6BF-5375-455C-9EA6-DF929625EA0E}">
        <p15:presenceInfo xmlns:p15="http://schemas.microsoft.com/office/powerpoint/2012/main" userId="S-1-5-21-1093540841-588773540-3723657015-8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FFFFFF"/>
    <a:srgbClr val="CCCCCC"/>
    <a:srgbClr val="666666"/>
    <a:srgbClr val="ED1B2F"/>
    <a:srgbClr val="00AAE5"/>
    <a:srgbClr val="F2EB16"/>
    <a:srgbClr val="000000"/>
    <a:srgbClr val="92D050"/>
    <a:srgbClr val="FF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5545" autoAdjust="0"/>
  </p:normalViewPr>
  <p:slideViewPr>
    <p:cSldViewPr snapToGrid="0">
      <p:cViewPr varScale="1">
        <p:scale>
          <a:sx n="87" d="100"/>
          <a:sy n="87" d="100"/>
        </p:scale>
        <p:origin x="781" y="5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C4B8E-7DA3-49D5-928F-F4B2B5B8CABB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5208-CAE8-4445-B47F-2801BA64D58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6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DCC5D-64BB-2E44-8893-16C9606E664B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B77D9-BEBB-C04E-AA16-03B209B80BA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0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8EC2-A3BC-4CDD-90FC-DDA2B543A27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64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07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334387" y="1657631"/>
            <a:ext cx="7089563" cy="356746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7473195-3F72-5343-8F92-D9EF85C23A01}"/>
              </a:ext>
            </a:extLst>
          </p:cNvPr>
          <p:cNvSpPr/>
          <p:nvPr userDrawn="1"/>
        </p:nvSpPr>
        <p:spPr>
          <a:xfrm>
            <a:off x="7423950" y="1661094"/>
            <a:ext cx="4768050" cy="356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9DD8BE7E-A06B-7D47-BF5A-7E46FF100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CD1EE4-909C-4D45-B237-A94EA9FFA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342127"/>
            <a:ext cx="30595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Raleway Light" panose="020B0403030101060003" pitchFamily="34" charset="77"/>
              <a:ea typeface="+mn-ea"/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7423950" y="1661094"/>
            <a:ext cx="4768050" cy="356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34962" y="2041867"/>
            <a:ext cx="6864827" cy="1751930"/>
          </a:xfrm>
          <a:prstGeom prst="rect">
            <a:avLst/>
          </a:prstGeom>
        </p:spPr>
        <p:txBody>
          <a:bodyPr lIns="324000" tIns="0" rIns="0" bIns="0" anchor="b" anchorCtr="0"/>
          <a:lstStyle>
            <a:lvl1pPr>
              <a:defRPr b="1" baseline="0"/>
            </a:lvl1pPr>
          </a:lstStyle>
          <a:p>
            <a:r>
              <a:rPr lang="de-DE"/>
              <a:t>##</a:t>
            </a:r>
            <a:r>
              <a:rPr lang="de-DE" err="1"/>
              <a:t>Presentation</a:t>
            </a:r>
            <a:r>
              <a:rPr lang="de-DE"/>
              <a:t> Title##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181475"/>
            <a:ext cx="6864350" cy="815975"/>
          </a:xfrm>
          <a:prstGeom prst="rect">
            <a:avLst/>
          </a:prstGeom>
        </p:spPr>
        <p:txBody>
          <a:bodyPr lIns="32400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/>
              <a:t>##Author##</a:t>
            </a:r>
            <a:br>
              <a:rPr lang="en-US"/>
            </a:br>
            <a:r>
              <a:rPr lang="en-US"/>
              <a:t>##Place and Date##</a:t>
            </a: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1661094"/>
            <a:ext cx="334963" cy="356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34963" y="232912"/>
            <a:ext cx="7088987" cy="1424719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334964" y="5225094"/>
            <a:ext cx="7088986" cy="1083631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63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72199" y="800100"/>
            <a:ext cx="6029327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6019799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3174" y="5886250"/>
            <a:ext cx="6024563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7" hasCustomPrompt="1"/>
          </p:nvPr>
        </p:nvSpPr>
        <p:spPr>
          <a:xfrm>
            <a:off x="6170609" y="5886250"/>
            <a:ext cx="6034091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89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  <p15:guide id="3" orient="horz" pos="2750">
          <p15:clr>
            <a:srgbClr val="9FCC3B"/>
          </p15:clr>
        </p15:guide>
        <p15:guide id="4" orient="horz" pos="2636">
          <p15:clr>
            <a:srgbClr val="9FCC3B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text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0" y="800100"/>
            <a:ext cx="12192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24337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0062" y="1089025"/>
            <a:ext cx="3743325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341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5110" userDrawn="1">
          <p15:clr>
            <a:srgbClr val="9FCC3B"/>
          </p15:clr>
        </p15:guide>
        <p15:guide id="1" pos="2570" userDrawn="1">
          <p15:clr>
            <a:srgbClr val="9FCC3B"/>
          </p15:clr>
        </p15:guide>
        <p15:guide id="2" pos="2661" userDrawn="1">
          <p15:clr>
            <a:srgbClr val="9FCC3B"/>
          </p15:clr>
        </p15:guide>
        <p15:guide id="3" pos="5019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mage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4391526"/>
            <a:ext cx="3743325" cy="1917198"/>
          </a:xfrm>
          <a:prstGeom prst="rect">
            <a:avLst/>
          </a:prstGeom>
        </p:spPr>
        <p:txBody>
          <a:bodyPr lIns="0" tIns="0" rIns="32400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24337" y="4391526"/>
            <a:ext cx="3743325" cy="1917198"/>
          </a:xfrm>
          <a:prstGeom prst="rect">
            <a:avLst/>
          </a:prstGeom>
        </p:spPr>
        <p:txBody>
          <a:bodyPr lIns="324000" tIns="0" rIns="32400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20062" y="4391525"/>
            <a:ext cx="3743325" cy="1917199"/>
          </a:xfrm>
          <a:prstGeom prst="rect">
            <a:avLst/>
          </a:prstGeom>
        </p:spPr>
        <p:txBody>
          <a:bodyPr lIns="32400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-9526" y="800100"/>
            <a:ext cx="4089401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2275" y="800100"/>
            <a:ext cx="3743325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1"/>
            <a:ext cx="4064000" cy="33845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3762175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12125" y="3761975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3" name="Textplatzhalter 6" title="Caption - delete element if not needed"/>
          <p:cNvSpPr>
            <a:spLocks noGrp="1"/>
          </p:cNvSpPr>
          <p:nvPr>
            <p:ph type="body" sz="quarter" idx="21" hasCustomPrompt="1"/>
          </p:nvPr>
        </p:nvSpPr>
        <p:spPr>
          <a:xfrm>
            <a:off x="4232275" y="3761775"/>
            <a:ext cx="3743325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7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750" userDrawn="1">
          <p15:clr>
            <a:srgbClr val="9FCC3B"/>
          </p15:clr>
        </p15:guide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636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800100"/>
            <a:ext cx="4079075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7"/>
          </p:nvPr>
        </p:nvSpPr>
        <p:spPr>
          <a:xfrm>
            <a:off x="4232275" y="800100"/>
            <a:ext cx="3743325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0"/>
            <a:ext cx="4064000" cy="5508625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9" hasCustomPrompt="1"/>
          </p:nvPr>
        </p:nvSpPr>
        <p:spPr>
          <a:xfrm>
            <a:off x="-9525" y="5886250"/>
            <a:ext cx="4089399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28800" y="5892400"/>
            <a:ext cx="4063200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3" name="Textplatzhalter 6" title="Caption - delete element if not needed"/>
          <p:cNvSpPr>
            <a:spLocks noGrp="1"/>
          </p:cNvSpPr>
          <p:nvPr>
            <p:ph type="body" sz="quarter" idx="21" hasCustomPrompt="1"/>
          </p:nvPr>
        </p:nvSpPr>
        <p:spPr>
          <a:xfrm>
            <a:off x="4224339" y="5892350"/>
            <a:ext cx="3751262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653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text 2-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3743325" cy="52196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4224338" y="800100"/>
            <a:ext cx="7967662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4224338" y="5886250"/>
            <a:ext cx="7967662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64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text 1-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49" y="1089025"/>
            <a:ext cx="7631114" cy="52196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/>
          </p:nvPr>
        </p:nvSpPr>
        <p:spPr>
          <a:xfrm>
            <a:off x="8128000" y="800100"/>
            <a:ext cx="4064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6" title="Caption - delete element if not needed"/>
          <p:cNvSpPr>
            <a:spLocks noGrp="1"/>
          </p:cNvSpPr>
          <p:nvPr>
            <p:ph type="body" sz="quarter" idx="20" hasCustomPrompt="1"/>
          </p:nvPr>
        </p:nvSpPr>
        <p:spPr>
          <a:xfrm>
            <a:off x="8112125" y="5890076"/>
            <a:ext cx="4079874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85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9FCC3B"/>
          </p15:clr>
        </p15:guide>
        <p15:guide id="2" pos="2661">
          <p15:clr>
            <a:srgbClr val="9FCC3B"/>
          </p15:clr>
        </p15:guide>
        <p15:guide id="3" pos="5110">
          <p15:clr>
            <a:srgbClr val="9FCC3B"/>
          </p15:clr>
        </p15:guide>
        <p15:guide id="4" pos="5019">
          <p15:clr>
            <a:srgbClr val="9FCC3B"/>
          </p15:clr>
        </p15:guide>
        <p15:guide id="5" orient="horz" pos="2750">
          <p15:clr>
            <a:srgbClr val="9FCC3B"/>
          </p15:clr>
        </p15:guide>
        <p15:guide id="6" orient="horz" pos="2636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player 16:9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908050"/>
            <a:ext cx="12192000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10217892" y="1089025"/>
            <a:ext cx="1639146" cy="52197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0" rIns="0" bIns="216000" anchor="t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Video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3" name="Medienplatzhalter 12"/>
          <p:cNvSpPr>
            <a:spLocks noGrp="1" noChangeAspect="1"/>
          </p:cNvSpPr>
          <p:nvPr>
            <p:ph type="media" sz="quarter" idx="17"/>
          </p:nvPr>
        </p:nvSpPr>
        <p:spPr>
          <a:xfrm>
            <a:off x="345852" y="814913"/>
            <a:ext cx="9724450" cy="549381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98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9FCC3B"/>
          </p15:clr>
        </p15:guide>
        <p15:guide id="2" orient="horz" pos="2636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5245-DCE4-3B49-B000-31728A9F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270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350000"/>
            <a:ext cx="11136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10680000" y="6390001"/>
            <a:ext cx="960000" cy="365125"/>
          </a:xfrm>
          <a:prstGeom prst="rect">
            <a:avLst/>
          </a:prstGeom>
        </p:spPr>
        <p:txBody>
          <a:bodyPr/>
          <a:lstStyle/>
          <a:p>
            <a:fld id="{C8D81D85-9ECC-482E-9FB6-ED8F50D8305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145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83" y="1661094"/>
            <a:ext cx="6815917" cy="3564000"/>
          </a:xfrm>
          <a:prstGeom prst="rect">
            <a:avLst/>
          </a:prstGeom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9DD8BE7E-A06B-7D47-BF5A-7E46FF100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232912"/>
            <a:ext cx="1230050" cy="6042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CD1EE4-909C-4D45-B237-A94EA9FFA0A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32402" y="5342127"/>
            <a:ext cx="30595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Eye to Insight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Raleway Light" panose="020B0403030101060003" pitchFamily="34" charset="77"/>
              <a:ea typeface="+mn-ea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1661094"/>
            <a:ext cx="334963" cy="3560537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4387" y="1657631"/>
            <a:ext cx="7089563" cy="356746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334387" y="2993274"/>
            <a:ext cx="5761613" cy="10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4000" tIns="0" rIns="0" bIns="0" rtlCol="0" anchor="ctr">
            <a:noAutofit/>
          </a:bodyPr>
          <a:lstStyle/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4000" b="1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Thank</a:t>
            </a:r>
            <a:r>
              <a:rPr lang="de-DE" sz="4000" b="1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 You!</a:t>
            </a:r>
            <a:endParaRPr lang="de-DE" sz="4000" b="1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34963" y="232912"/>
            <a:ext cx="7088987" cy="1424719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334964" y="5225094"/>
            <a:ext cx="7088986" cy="1083631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12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 Light" panose="020B0403030101060003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Rectangle 13"/>
          <p:cNvSpPr/>
          <p:nvPr userDrawn="1"/>
        </p:nvSpPr>
        <p:spPr>
          <a:xfrm>
            <a:off x="-3018" y="792001"/>
            <a:ext cx="857094" cy="5516724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657350" y="245199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#2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57350" y="119022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de-DE"/>
              <a:t>Agenda item #1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7350" y="3713764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#3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657350" y="4975533"/>
            <a:ext cx="10199688" cy="863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b="1">
                <a:solidFill>
                  <a:srgbClr val="CCCCCC"/>
                </a:solidFill>
                <a:latin typeface="+mj-lt"/>
              </a:defRPr>
            </a:lvl1pPr>
          </a:lstStyle>
          <a:p>
            <a:pPr lvl="0"/>
            <a:r>
              <a:rPr lang="de-DE"/>
              <a:t>Agenda item #4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78419" y="1155052"/>
            <a:ext cx="952500" cy="952500"/>
          </a:xfrm>
          <a:prstGeom prst="ellipse">
            <a:avLst/>
          </a:prstGeom>
          <a:solidFill>
            <a:srgbClr val="666666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78419" y="2417150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8419" y="3679248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78419" y="4941345"/>
            <a:ext cx="952500" cy="952500"/>
          </a:xfrm>
          <a:prstGeom prst="ellipse">
            <a:avLst/>
          </a:prstGeom>
          <a:solidFill>
            <a:srgbClr val="CCCCCC"/>
          </a:solidFill>
          <a:ln w="571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95378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text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799558"/>
            <a:ext cx="12192000" cy="550916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title="inst">
            <a:extLst>
              <a:ext uri="{FF2B5EF4-FFF2-40B4-BE49-F238E27FC236}">
                <a16:creationId xmlns:a16="http://schemas.microsoft.com/office/drawing/2014/main" id="{225B4EDA-85C2-F94B-86F6-1949A0D9E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089025"/>
            <a:ext cx="11522076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429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image w. caption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title="inst">
            <a:extLst>
              <a:ext uri="{FF2B5EF4-FFF2-40B4-BE49-F238E27FC236}">
                <a16:creationId xmlns:a16="http://schemas.microsoft.com/office/drawing/2014/main" id="{225B4EDA-85C2-F94B-86F6-1949A0D9E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4365625"/>
            <a:ext cx="11522076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800100"/>
            <a:ext cx="12192000" cy="338731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9525" y="3761593"/>
            <a:ext cx="12192000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45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 userDrawn="1">
          <p15:clr>
            <a:srgbClr val="9FCC3B"/>
          </p15:clr>
        </p15:guide>
        <p15:guide id="2" orient="horz" pos="2636" userDrawn="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image w.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736C-CCE9-704D-AC87-83EBC38C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0" y="800100"/>
            <a:ext cx="12192000" cy="550862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9525" y="5875942"/>
            <a:ext cx="12192000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22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50">
          <p15:clr>
            <a:srgbClr val="9FCC3B"/>
          </p15:clr>
        </p15:guide>
        <p15:guide id="2" orient="horz" pos="2636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text bg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12192000" cy="55086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1089025"/>
            <a:ext cx="5683250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5486-6597-9240-93C0-1DC01F85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9025"/>
            <a:ext cx="5684838" cy="521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54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9FCC3B"/>
          </p15:clr>
        </p15:guide>
        <p15:guide id="2" pos="3885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image w. caption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172199" y="800100"/>
            <a:ext cx="6029327" cy="33940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800100"/>
            <a:ext cx="6019799" cy="33845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4365625"/>
            <a:ext cx="5683250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85486-6597-9240-93C0-1DC01F85C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65625"/>
            <a:ext cx="5684838" cy="1943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platzhalter 6" title="Caption - delete element if not needed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768525"/>
            <a:ext cx="6024563" cy="4224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  <p:sp>
        <p:nvSpPr>
          <p:cNvPr id="11" name="Textplatzhalter 6" title="Caption - delete element if not needed"/>
          <p:cNvSpPr>
            <a:spLocks noGrp="1"/>
          </p:cNvSpPr>
          <p:nvPr>
            <p:ph type="body" sz="quarter" idx="17" hasCustomPrompt="1"/>
          </p:nvPr>
        </p:nvSpPr>
        <p:spPr>
          <a:xfrm>
            <a:off x="6167435" y="3762175"/>
            <a:ext cx="6034091" cy="432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24000" tIns="0" rIns="324000" bIns="0" anchor="ctr" anchorCtr="0"/>
          <a:lstStyle>
            <a:lvl1pPr marL="0" indent="0">
              <a:buNone/>
              <a:defRPr sz="1200" baseline="0">
                <a:solidFill>
                  <a:srgbClr val="666666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/>
              <a:t>Image Caption – </a:t>
            </a:r>
            <a:r>
              <a:rPr lang="de-DE" err="1"/>
              <a:t>remove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element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not </a:t>
            </a:r>
            <a:r>
              <a:rPr lang="de-DE" err="1"/>
              <a:t>needed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57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750" userDrawn="1">
          <p15:clr>
            <a:srgbClr val="9FCC3B"/>
          </p15:clr>
        </p15:guide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  <p15:guide id="3" orient="horz" pos="263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B02-66DA-2C4C-ABE9-2205BDA9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3767059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4963" y="1073123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67438" y="1073123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629E13F-80C1-6E46-ABC8-1FDE859AAF7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73788" y="3767059"/>
            <a:ext cx="5683250" cy="2525764"/>
          </a:xfrm>
          <a:prstGeom prst="rect">
            <a:avLst/>
          </a:prstGeom>
          <a:ln w="28575">
            <a:solidFill>
              <a:srgbClr val="ED1B2F"/>
            </a:solidFill>
          </a:ln>
        </p:spPr>
        <p:txBody>
          <a:bodyPr lIns="180000" tIns="180000" rIns="180000" bIns="180000"/>
          <a:lstStyle>
            <a:lvl1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1pPr>
            <a:lvl2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2pPr>
            <a:lvl3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3pPr>
            <a:lvl4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4pPr>
            <a:lvl5pPr>
              <a:defRPr sz="1400">
                <a:solidFill>
                  <a:srgbClr val="666666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0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pos="3885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Raleway" panose="020B0503030101060003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9FCC3B"/>
          </p15:clr>
        </p15:guide>
        <p15:guide id="2" orient="horz" pos="3974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pos="211">
          <p15:clr>
            <a:srgbClr val="F26B43"/>
          </p15:clr>
        </p15:guide>
        <p15:guide id="5" pos="7469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2273">
          <p15:clr>
            <a:srgbClr val="9FCC3B"/>
          </p15:clr>
        </p15:guide>
        <p15:guide id="8" orient="horz" pos="386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 flipV="1">
            <a:off x="0" y="0"/>
            <a:ext cx="12192000" cy="800100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790" y="6387179"/>
            <a:ext cx="884054" cy="40338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2D3BE-EE34-CC46-BFEE-A9A38B90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0969925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leica_footer_1">
            <a:extLst>
              <a:ext uri="{FF2B5EF4-FFF2-40B4-BE49-F238E27FC236}">
                <a16:creationId xmlns:a16="http://schemas.microsoft.com/office/drawing/2014/main" id="{FBF224AC-C45F-724F-9F91-B6457813B55B}"/>
              </a:ext>
            </a:extLst>
          </p:cNvPr>
          <p:cNvSpPr txBox="1">
            <a:spLocks/>
          </p:cNvSpPr>
          <p:nvPr userDrawn="1"/>
        </p:nvSpPr>
        <p:spPr>
          <a:xfrm>
            <a:off x="336550" y="6437516"/>
            <a:ext cx="8391398" cy="3651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DM8000 M / DM12000 </a:t>
            </a:r>
            <a:r>
              <a:rPr lang="en-US" dirty="0" err="1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M_customer</a:t>
            </a:r>
            <a:r>
              <a:rPr lang="en-US" dirty="0">
                <a:solidFill>
                  <a:srgbClr val="666666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presentation | MC-0001490 | 08.10.2020</a:t>
            </a:r>
          </a:p>
          <a:p>
            <a:r>
              <a:rPr lang="en-US" dirty="0">
                <a:solidFill>
                  <a:srgbClr val="999999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Leica Microsystems GmbH. Registered Office: Wetzlar. All rights reserved, also regarding any disposal, exploitation, reproduction, editing, distribution, as well as in the event of applications for industrial property rights.</a:t>
            </a:r>
          </a:p>
          <a:p>
            <a:endParaRPr lang="de-DE" dirty="0">
              <a:solidFill>
                <a:srgbClr val="666666">
                  <a:tint val="75000"/>
                </a:srgbClr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B6CCD466-6807-A340-918F-75A442FD401D}"/>
              </a:ext>
            </a:extLst>
          </p:cNvPr>
          <p:cNvSpPr txBox="1">
            <a:spLocks/>
          </p:cNvSpPr>
          <p:nvPr userDrawn="1"/>
        </p:nvSpPr>
        <p:spPr>
          <a:xfrm>
            <a:off x="11084368" y="114299"/>
            <a:ext cx="770475" cy="3405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457200">
              <a:defRPr sz="600" b="1">
                <a:solidFill>
                  <a:srgbClr val="ED1B2F"/>
                </a:solidFill>
                <a:latin typeface="Arial" panose="020B0604020202020204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algn="r"/>
            <a:fld id="{C8D81D85-9ECC-482E-9FB6-ED8F50D83053}" type="slidenum">
              <a:rPr lang="de-DE" sz="1100" b="0" smtClean="0">
                <a:solidFill>
                  <a:schemeClr val="bg1"/>
                </a:solidFill>
                <a:latin typeface="Raleway" panose="020B0503030101060003" pitchFamily="34" charset="0"/>
              </a:rPr>
              <a:pPr algn="r"/>
              <a:t>‹Nr.›</a:t>
            </a:fld>
            <a:endParaRPr lang="de-DE" sz="1100" b="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0" r:id="rId2"/>
    <p:sldLayoutId id="2147483664" r:id="rId3"/>
    <p:sldLayoutId id="2147483666" r:id="rId4"/>
    <p:sldLayoutId id="2147483652" r:id="rId5"/>
    <p:sldLayoutId id="2147483665" r:id="rId6"/>
    <p:sldLayoutId id="2147483672" r:id="rId7"/>
    <p:sldLayoutId id="2147483667" r:id="rId8"/>
    <p:sldLayoutId id="2147483662" r:id="rId9"/>
    <p:sldLayoutId id="2147483663" r:id="rId10"/>
    <p:sldLayoutId id="2147483668" r:id="rId11"/>
    <p:sldLayoutId id="2147483670" r:id="rId12"/>
    <p:sldLayoutId id="2147483669" r:id="rId13"/>
    <p:sldLayoutId id="2147483671" r:id="rId14"/>
    <p:sldLayoutId id="2147483654" r:id="rId15"/>
    <p:sldLayoutId id="2147483679" r:id="rId16"/>
    <p:sldLayoutId id="214748368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Raleway Light" panose="020B0403030101060003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9FCC3B"/>
          </p15:clr>
        </p15:guide>
        <p15:guide id="3" orient="horz" pos="3974" userDrawn="1">
          <p15:clr>
            <a:srgbClr val="FBAE40"/>
          </p15:clr>
        </p15:guide>
        <p15:guide id="4" orient="horz" pos="504" userDrawn="1">
          <p15:clr>
            <a:srgbClr val="FBAE40"/>
          </p15:clr>
        </p15:guide>
        <p15:guide id="5" pos="21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2273" userDrawn="1">
          <p15:clr>
            <a:srgbClr val="9FCC3B"/>
          </p15:clr>
        </p15:guide>
        <p15:guide id="9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4467E7-E17A-4B56-A6BC-27D2AB6C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041867"/>
            <a:ext cx="6917176" cy="1981494"/>
          </a:xfrm>
        </p:spPr>
        <p:txBody>
          <a:bodyPr/>
          <a:lstStyle/>
          <a:p>
            <a:r>
              <a:rPr lang="en-US" b="0" dirty="0">
                <a:latin typeface="+mj-lt"/>
              </a:rPr>
              <a:t>Large stage inspection systems </a:t>
            </a:r>
            <a:br>
              <a:rPr lang="en-US" b="0" dirty="0">
                <a:latin typeface="+mj-lt"/>
              </a:rPr>
            </a:br>
            <a:r>
              <a:rPr lang="en-US" dirty="0">
                <a:latin typeface="+mj-lt"/>
              </a:rPr>
              <a:t>DM8000 M / DM12000 M</a:t>
            </a:r>
            <a:br>
              <a:rPr lang="en-US" dirty="0">
                <a:latin typeface="+mj-lt"/>
              </a:rPr>
            </a:b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See More, Detect Faster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2807E5B0-B0F3-4616-BEA7-7A40CAB6F8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65" t="19689" r="11651" b="4527"/>
          <a:stretch/>
        </p:blipFill>
        <p:spPr>
          <a:xfrm>
            <a:off x="7423718" y="1645452"/>
            <a:ext cx="4775902" cy="3588700"/>
          </a:xfr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6139C34-CDA0-4DFB-8598-0A25BD64E249}"/>
              </a:ext>
            </a:extLst>
          </p:cNvPr>
          <p:cNvSpPr/>
          <p:nvPr/>
        </p:nvSpPr>
        <p:spPr>
          <a:xfrm>
            <a:off x="10953881" y="4212547"/>
            <a:ext cx="903157" cy="73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6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9CF7DBD-6BFF-426D-8BE0-DBA69909F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49914"/>
              </p:ext>
            </p:extLst>
          </p:nvPr>
        </p:nvGraphicFramePr>
        <p:xfrm>
          <a:off x="348016" y="1089026"/>
          <a:ext cx="11509024" cy="5295763"/>
        </p:xfrm>
        <a:graphic>
          <a:graphicData uri="http://schemas.openxmlformats.org/drawingml/2006/table">
            <a:tbl>
              <a:tblPr/>
              <a:tblGrid>
                <a:gridCol w="1692323">
                  <a:extLst>
                    <a:ext uri="{9D8B030D-6E8A-4147-A177-3AD203B41FA5}">
                      <a16:colId xmlns:a16="http://schemas.microsoft.com/office/drawing/2014/main" val="3282830026"/>
                    </a:ext>
                  </a:extLst>
                </a:gridCol>
                <a:gridCol w="2337180">
                  <a:extLst>
                    <a:ext uri="{9D8B030D-6E8A-4147-A177-3AD203B41FA5}">
                      <a16:colId xmlns:a16="http://schemas.microsoft.com/office/drawing/2014/main" val="477940504"/>
                    </a:ext>
                  </a:extLst>
                </a:gridCol>
                <a:gridCol w="2440881">
                  <a:extLst>
                    <a:ext uri="{9D8B030D-6E8A-4147-A177-3AD203B41FA5}">
                      <a16:colId xmlns:a16="http://schemas.microsoft.com/office/drawing/2014/main" val="1129820333"/>
                    </a:ext>
                  </a:extLst>
                </a:gridCol>
                <a:gridCol w="2519320">
                  <a:extLst>
                    <a:ext uri="{9D8B030D-6E8A-4147-A177-3AD203B41FA5}">
                      <a16:colId xmlns:a16="http://schemas.microsoft.com/office/drawing/2014/main" val="1598833632"/>
                    </a:ext>
                  </a:extLst>
                </a:gridCol>
                <a:gridCol w="2519320">
                  <a:extLst>
                    <a:ext uri="{9D8B030D-6E8A-4147-A177-3AD203B41FA5}">
                      <a16:colId xmlns:a16="http://schemas.microsoft.com/office/drawing/2014/main" val="3603215656"/>
                    </a:ext>
                  </a:extLst>
                </a:gridCol>
              </a:tblGrid>
              <a:tr h="374196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Solution​</a:t>
                      </a:r>
                      <a:endParaRPr lang="en-AU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en-AU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DM8000 M / DM12000 M man.</a:t>
                      </a:r>
                      <a:endParaRPr lang="en-AU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en-AU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DM8000 M / DM12000 M mot.​</a:t>
                      </a:r>
                      <a:endParaRPr lang="en-AU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8611"/>
                  </a:ext>
                </a:extLst>
              </a:tr>
              <a:tr h="1461008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Use when …​</a:t>
                      </a:r>
                      <a:endParaRPr lang="en-AU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inspection of large samples on a weekly basis with moderate sample throughput and manual sample positioning is needed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200" b="0" noProof="0" dirty="0">
                          <a:latin typeface="+mn-lt"/>
                        </a:rPr>
                        <a:t>Reproducible and reliable results for standardized inspection with high sample throughput in a multiuser environment are needed.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05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40971"/>
                  </a:ext>
                </a:extLst>
              </a:tr>
              <a:tr h="965382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Your need …​</a:t>
                      </a:r>
                      <a:endParaRPr lang="en-AU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Manual inspection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Inspection of samples with weak contrast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Inspection of fine structures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Motorized sample positioning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Multisampling capability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Intelligent microscope support to reduce inspection time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Inspection of samples with weak contrast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Inspection of fine structures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90917"/>
                  </a:ext>
                </a:extLst>
              </a:tr>
              <a:tr h="286537">
                <a:tc gridSpan="5">
                  <a:txBody>
                    <a:bodyPr/>
                    <a:lstStyle/>
                    <a:p>
                      <a:pPr algn="l" fontAlgn="base"/>
                      <a:r>
                        <a:rPr lang="en-AU" sz="1200" b="1" i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Options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71080"/>
                  </a:ext>
                </a:extLst>
              </a:tr>
              <a:tr h="254700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100" b="1" i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​Stage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stage only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or motorize stage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44083"/>
                  </a:ext>
                </a:extLst>
              </a:tr>
              <a:tr h="478291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AU" sz="1100" b="1" i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axis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“Microelectronic” incident light axis for standard samples </a:t>
                      </a:r>
                    </a:p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“Material” incident light axis for higher samples (i.e. metallographic)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-&gt; Sample height &gt;42mm. For smaller samples a stage insert is required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“Microelectronic” incident light axis for standard samples </a:t>
                      </a:r>
                    </a:p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“Material” incident light axis for higher samples (i.e. metallographic)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-&gt; Sample height &gt;42mm. For smaller samples a stage insert is required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82428"/>
                  </a:ext>
                </a:extLst>
              </a:tr>
              <a:tr h="330166">
                <a:tc vMerge="1">
                  <a:txBody>
                    <a:bodyPr/>
                    <a:lstStyle/>
                    <a:p>
                      <a:pPr algn="l" fontAlgn="base"/>
                      <a:endParaRPr lang="en-AU" sz="1000" b="1" i="0" kern="1200" dirty="0">
                        <a:solidFill>
                          <a:srgbClr val="FFFFFF"/>
                        </a:solidFill>
                        <a:effectLst/>
                        <a:latin typeface="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Motorized incident light axis can be combined with manual base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incident light axis can be combined with motorized base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919011"/>
                  </a:ext>
                </a:extLst>
              </a:tr>
              <a:tr h="275223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100" b="1" i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0.7x Macro objective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Motorized IL axis recommended for ease of use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13304"/>
                  </a:ext>
                </a:extLst>
              </a:tr>
              <a:tr h="277984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100" b="1" i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 illumination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Configurable for manual and motorized Incident light axis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6100"/>
                  </a:ext>
                </a:extLst>
              </a:tr>
              <a:tr h="263729">
                <a:tc>
                  <a:txBody>
                    <a:bodyPr/>
                    <a:lstStyle/>
                    <a:p>
                      <a:pPr algn="l" fontAlgn="base"/>
                      <a:r>
                        <a:rPr lang="en-AU" sz="1100" b="1" i="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Oblique illumination</a:t>
                      </a:r>
                    </a:p>
                  </a:txBody>
                  <a:tcPr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 in manual IL axis motorized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AU" sz="1100" b="0" i="0" kern="1200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Motorization included</a:t>
                      </a:r>
                    </a:p>
                  </a:txBody>
                  <a:tcPr anchor="ctr">
                    <a:lnL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1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9519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34FB320-B0FB-42EB-BED9-5C170281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2339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2C466C-85DF-4863-916E-06B20D4CA1D8}"/>
              </a:ext>
            </a:extLst>
          </p:cNvPr>
          <p:cNvSpPr txBox="1">
            <a:spLocks/>
          </p:cNvSpPr>
          <p:nvPr/>
        </p:nvSpPr>
        <p:spPr>
          <a:xfrm>
            <a:off x="336000" y="0"/>
            <a:ext cx="10969925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Raleway Light" panose="020B0403030101060003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>
                <a:latin typeface="Raleway Light"/>
              </a:rPr>
              <a:t>Available configurations</a:t>
            </a:r>
            <a:endParaRPr lang="en-US" dirty="0"/>
          </a:p>
        </p:txBody>
      </p:sp>
      <p:pic>
        <p:nvPicPr>
          <p:cNvPr id="5" name="Picture 2081" descr="C:\CM Products\DM4000_6000 12inch\Bilder\Katalog\Leica DM8000 M 45 links manueller Tisch-007.jpg">
            <a:extLst>
              <a:ext uri="{FF2B5EF4-FFF2-40B4-BE49-F238E27FC236}">
                <a16:creationId xmlns:a16="http://schemas.microsoft.com/office/drawing/2014/main" id="{ED4EBB81-FB44-4F35-98E8-792A0AFF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9" t="5598" r="29816" b="2396"/>
          <a:stretch>
            <a:fillRect/>
          </a:stretch>
        </p:blipFill>
        <p:spPr bwMode="auto">
          <a:xfrm>
            <a:off x="4974607" y="1085282"/>
            <a:ext cx="1610220" cy="18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F9B14BB-7163-4793-BD47-BF603B64FDD7}"/>
              </a:ext>
            </a:extLst>
          </p:cNvPr>
          <p:cNvGrpSpPr/>
          <p:nvPr/>
        </p:nvGrpSpPr>
        <p:grpSpPr>
          <a:xfrm>
            <a:off x="9978284" y="1085282"/>
            <a:ext cx="1610220" cy="1830079"/>
            <a:chOff x="7861110" y="1168398"/>
            <a:chExt cx="1463508" cy="159941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248569E-BA0A-484F-8EA6-CD69C44BD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489" t="4603" r="15019" b="2627"/>
            <a:stretch/>
          </p:blipFill>
          <p:spPr>
            <a:xfrm>
              <a:off x="7861110" y="1168398"/>
              <a:ext cx="1463508" cy="1599415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630BE14F-3B53-4ED0-B975-B871A9454047}"/>
                </a:ext>
              </a:extLst>
            </p:cNvPr>
            <p:cNvSpPr/>
            <p:nvPr/>
          </p:nvSpPr>
          <p:spPr>
            <a:xfrm>
              <a:off x="9096233" y="2339975"/>
              <a:ext cx="228385" cy="376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25768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F819C27-3003-465B-B3B4-F20A44B3E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5" t="3339" r="5958"/>
          <a:stretch/>
        </p:blipFill>
        <p:spPr>
          <a:xfrm>
            <a:off x="217128" y="958330"/>
            <a:ext cx="3349032" cy="5263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0D641-9050-49CB-B8BF-5009CEFA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</a:t>
            </a:r>
            <a:endParaRPr lang="en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8C22D0-39BB-440E-B648-1D85F0F68451}"/>
              </a:ext>
            </a:extLst>
          </p:cNvPr>
          <p:cNvSpPr/>
          <p:nvPr/>
        </p:nvSpPr>
        <p:spPr>
          <a:xfrm>
            <a:off x="3776472" y="1193534"/>
            <a:ext cx="7529453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666666"/>
                </a:solidFill>
              </a:rPr>
              <a:t>See more information of the sample surface to improve your product quality decisions within shorter time of study</a:t>
            </a:r>
            <a:r>
              <a:rPr lang="en-US" dirty="0">
                <a:solidFill>
                  <a:srgbClr val="666666"/>
                </a:solidFill>
              </a:rPr>
              <a:t>​</a:t>
            </a:r>
          </a:p>
          <a:p>
            <a:pPr fontAlgn="base"/>
            <a:endParaRPr lang="en-US" dirty="0">
              <a:solidFill>
                <a:srgbClr val="666666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Fast sample overview with the Plan APO 0.7x macro objective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Gain more sample surface information by higher resolution and crisp contrast with UV and oblique illumination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Fatigue-fee and fast operation to avoid inattention during repetitive inspection workflow by ergonomic design and automated features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Speed up sample inspection possible by intelligent workflow support with manual, coded and motorized function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Comparable results with reproducible constant color temperature by high power LED illumination for industry contrasting techniques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Find defects faster by higher contrast supported by the advanced darkfield technique with Plan Fluotar objectives (20x, 50x and 100x)</a:t>
            </a:r>
          </a:p>
        </p:txBody>
      </p:sp>
    </p:spTree>
    <p:extLst>
      <p:ext uri="{BB962C8B-B14F-4D97-AF65-F5344CB8AC3E}">
        <p14:creationId xmlns:p14="http://schemas.microsoft.com/office/powerpoint/2010/main" val="415680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65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9D84D-195B-4B3C-9EDA-9330A63B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DM8000 M and DM12000 M inspection systems</a:t>
            </a:r>
            <a:endParaRPr lang="en-US" dirty="0">
              <a:latin typeface="Raleway Light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905B200-3280-4A5A-BD91-876A145DB213}"/>
              </a:ext>
            </a:extLst>
          </p:cNvPr>
          <p:cNvSpPr/>
          <p:nvPr/>
        </p:nvSpPr>
        <p:spPr>
          <a:xfrm>
            <a:off x="488400" y="1178977"/>
            <a:ext cx="10969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DM8000 M / DM12000 M </a:t>
            </a:r>
            <a:r>
              <a:rPr lang="en-US" sz="2000" dirty="0"/>
              <a:t>is a platform of a modular large stage inspection microscope offered for 8”/200 mm and 12”/300 mm sample inspection.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74C4BE-E0D0-43A9-8B88-837289B3A869}"/>
              </a:ext>
            </a:extLst>
          </p:cNvPr>
          <p:cNvSpPr txBox="1"/>
          <p:nvPr/>
        </p:nvSpPr>
        <p:spPr>
          <a:xfrm>
            <a:off x="1581014" y="5726171"/>
            <a:ext cx="3127533" cy="2946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Manual inspection system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F5FD1D0-6E68-434E-9926-C4335B430FB1}"/>
              </a:ext>
            </a:extLst>
          </p:cNvPr>
          <p:cNvSpPr txBox="1"/>
          <p:nvPr/>
        </p:nvSpPr>
        <p:spPr>
          <a:xfrm>
            <a:off x="5973362" y="5726171"/>
            <a:ext cx="3808954" cy="27722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Motorized inspection system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6A4EAD8-3D3C-4E21-B9FE-A7B139C3B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3" t="18666" r="15607" b="6299"/>
          <a:stretch/>
        </p:blipFill>
        <p:spPr>
          <a:xfrm>
            <a:off x="881025" y="2035241"/>
            <a:ext cx="4692605" cy="3585362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A99367E-2668-440E-8140-52BDFA958BEB}"/>
              </a:ext>
            </a:extLst>
          </p:cNvPr>
          <p:cNvGrpSpPr/>
          <p:nvPr/>
        </p:nvGrpSpPr>
        <p:grpSpPr>
          <a:xfrm>
            <a:off x="5820962" y="2035240"/>
            <a:ext cx="4692605" cy="3585363"/>
            <a:chOff x="5788308" y="1969478"/>
            <a:chExt cx="4692605" cy="358536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7669B8F-2E1F-400C-8DEF-F96563B2E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276" t="18666" r="9014" b="6299"/>
            <a:stretch/>
          </p:blipFill>
          <p:spPr>
            <a:xfrm>
              <a:off x="5788308" y="1969478"/>
              <a:ext cx="4692605" cy="3585363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40EE1BE-ED61-4A8A-8AB1-8CB0E225F61B}"/>
                </a:ext>
              </a:extLst>
            </p:cNvPr>
            <p:cNvSpPr/>
            <p:nvPr/>
          </p:nvSpPr>
          <p:spPr>
            <a:xfrm>
              <a:off x="9080938" y="4627812"/>
              <a:ext cx="996380" cy="712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57094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2">
            <a:extLst>
              <a:ext uri="{FF2B5EF4-FFF2-40B4-BE49-F238E27FC236}">
                <a16:creationId xmlns:a16="http://schemas.microsoft.com/office/drawing/2014/main" id="{CEB2B733-2953-43FF-8DE8-23B105CC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DM8000 M/DM12000 M: Overview of industries and applications</a:t>
            </a:r>
            <a:endParaRPr lang="en-AU" dirty="0"/>
          </a:p>
        </p:txBody>
      </p:sp>
      <p:sp>
        <p:nvSpPr>
          <p:cNvPr id="112" name="Rectangle 79">
            <a:extLst>
              <a:ext uri="{FF2B5EF4-FFF2-40B4-BE49-F238E27FC236}">
                <a16:creationId xmlns:a16="http://schemas.microsoft.com/office/drawing/2014/main" id="{1C19136E-F588-4E86-8CC3-8512ADAEB4E1}"/>
              </a:ext>
            </a:extLst>
          </p:cNvPr>
          <p:cNvSpPr/>
          <p:nvPr/>
        </p:nvSpPr>
        <p:spPr>
          <a:xfrm>
            <a:off x="489757" y="4598303"/>
            <a:ext cx="1975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/>
              <a:t>Examples:</a:t>
            </a:r>
          </a:p>
        </p:txBody>
      </p:sp>
      <p:sp>
        <p:nvSpPr>
          <p:cNvPr id="114" name="Rectangle 79">
            <a:extLst>
              <a:ext uri="{FF2B5EF4-FFF2-40B4-BE49-F238E27FC236}">
                <a16:creationId xmlns:a16="http://schemas.microsoft.com/office/drawing/2014/main" id="{52B2FFE8-504D-49C4-8FC4-42EED925B901}"/>
              </a:ext>
            </a:extLst>
          </p:cNvPr>
          <p:cNvSpPr/>
          <p:nvPr/>
        </p:nvSpPr>
        <p:spPr>
          <a:xfrm>
            <a:off x="521208" y="4889165"/>
            <a:ext cx="3420000" cy="1224000"/>
          </a:xfrm>
          <a:prstGeom prst="rect">
            <a:avLst/>
          </a:prstGeom>
          <a:ln>
            <a:solidFill>
              <a:srgbClr val="CCCCCC"/>
            </a:solidFill>
          </a:ln>
        </p:spPr>
        <p:txBody>
          <a:bodyPr wrap="square" lIns="144000" tIns="108000" rIns="144000" bIns="108000" anchor="t">
            <a:noAutofit/>
          </a:bodyPr>
          <a:lstStyle/>
          <a:p>
            <a:r>
              <a:rPr lang="en-AU" sz="1400" b="1" dirty="0"/>
              <a:t>Microelectronic &amp; Semiconductor: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Flat panel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TFT displays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Masks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Wafer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Solar cells</a:t>
            </a:r>
          </a:p>
        </p:txBody>
      </p:sp>
      <p:sp>
        <p:nvSpPr>
          <p:cNvPr id="115" name="Rectangle 79">
            <a:extLst>
              <a:ext uri="{FF2B5EF4-FFF2-40B4-BE49-F238E27FC236}">
                <a16:creationId xmlns:a16="http://schemas.microsoft.com/office/drawing/2014/main" id="{11B98BBA-DEA1-495B-9D4C-3F8A6E0DB121}"/>
              </a:ext>
            </a:extLst>
          </p:cNvPr>
          <p:cNvSpPr/>
          <p:nvPr/>
        </p:nvSpPr>
        <p:spPr>
          <a:xfrm>
            <a:off x="7897180" y="4889165"/>
            <a:ext cx="3420000" cy="1224000"/>
          </a:xfrm>
          <a:prstGeom prst="rect">
            <a:avLst/>
          </a:prstGeom>
          <a:ln>
            <a:solidFill>
              <a:srgbClr val="CCCCCC"/>
            </a:solidFill>
          </a:ln>
        </p:spPr>
        <p:txBody>
          <a:bodyPr wrap="square" lIns="144000" tIns="108000" rIns="144000" bIns="108000" anchor="t">
            <a:noAutofit/>
          </a:bodyPr>
          <a:lstStyle/>
          <a:p>
            <a:r>
              <a:rPr lang="en-AU" sz="1400" b="1" dirty="0"/>
              <a:t>Transportation: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Multi sample analysis with the LAS X Cleanliness Expert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Inspection of large samples</a:t>
            </a:r>
          </a:p>
        </p:txBody>
      </p:sp>
      <p:sp>
        <p:nvSpPr>
          <p:cNvPr id="116" name="Rectangle 79">
            <a:extLst>
              <a:ext uri="{FF2B5EF4-FFF2-40B4-BE49-F238E27FC236}">
                <a16:creationId xmlns:a16="http://schemas.microsoft.com/office/drawing/2014/main" id="{D6DA6088-4B0F-4E26-A2C0-4DACD4C7995F}"/>
              </a:ext>
            </a:extLst>
          </p:cNvPr>
          <p:cNvSpPr/>
          <p:nvPr/>
        </p:nvSpPr>
        <p:spPr>
          <a:xfrm>
            <a:off x="4209194" y="4889165"/>
            <a:ext cx="3420000" cy="1224000"/>
          </a:xfrm>
          <a:prstGeom prst="rect">
            <a:avLst/>
          </a:prstGeom>
          <a:ln>
            <a:solidFill>
              <a:srgbClr val="CCCCCC"/>
            </a:solidFill>
          </a:ln>
        </p:spPr>
        <p:txBody>
          <a:bodyPr wrap="square" lIns="144000" tIns="108000" rIns="144000" bIns="108000" anchor="t">
            <a:noAutofit/>
          </a:bodyPr>
          <a:lstStyle/>
          <a:p>
            <a:r>
              <a:rPr lang="en-AU" sz="1400" b="1" dirty="0"/>
              <a:t>Metals: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AU" sz="1200" dirty="0"/>
              <a:t>Multi sample analysis with the LAS X Steel Expert</a:t>
            </a:r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0E0AEDF4-539D-4DEB-B187-96D483110FC7}"/>
              </a:ext>
            </a:extLst>
          </p:cNvPr>
          <p:cNvCxnSpPr>
            <a:cxnSpLocks/>
          </p:cNvCxnSpPr>
          <p:nvPr/>
        </p:nvCxnSpPr>
        <p:spPr>
          <a:xfrm flipV="1">
            <a:off x="521208" y="4535820"/>
            <a:ext cx="10795972" cy="20989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12">
            <a:extLst>
              <a:ext uri="{FF2B5EF4-FFF2-40B4-BE49-F238E27FC236}">
                <a16:creationId xmlns:a16="http://schemas.microsoft.com/office/drawing/2014/main" id="{5D1399F9-ACF4-4168-BA09-CB46B442B5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28226" y="2580048"/>
            <a:ext cx="1233193" cy="123318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56" name="Oval 12">
            <a:extLst>
              <a:ext uri="{FF2B5EF4-FFF2-40B4-BE49-F238E27FC236}">
                <a16:creationId xmlns:a16="http://schemas.microsoft.com/office/drawing/2014/main" id="{006A9D4E-0729-43E9-B09E-F3B9321F4D85}"/>
              </a:ext>
            </a:extLst>
          </p:cNvPr>
          <p:cNvSpPr>
            <a:spLocks noChangeArrowheads="1"/>
          </p:cNvSpPr>
          <p:nvPr/>
        </p:nvSpPr>
        <p:spPr bwMode="auto">
          <a:xfrm rot="21327997" flipH="1">
            <a:off x="3282392" y="2563364"/>
            <a:ext cx="1233193" cy="1233185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57" name="Rectangle 86">
            <a:extLst>
              <a:ext uri="{FF2B5EF4-FFF2-40B4-BE49-F238E27FC236}">
                <a16:creationId xmlns:a16="http://schemas.microsoft.com/office/drawing/2014/main" id="{6D35910D-EB33-47FE-A032-A7F37338575B}"/>
              </a:ext>
            </a:extLst>
          </p:cNvPr>
          <p:cNvSpPr/>
          <p:nvPr/>
        </p:nvSpPr>
        <p:spPr>
          <a:xfrm>
            <a:off x="3070988" y="3843365"/>
            <a:ext cx="1656000" cy="575542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Electronics &amp;</a:t>
            </a:r>
            <a:br>
              <a:rPr lang="en-AU" sz="1400" b="1" dirty="0"/>
            </a:br>
            <a:r>
              <a:rPr lang="en-AU" sz="1400" b="1" dirty="0"/>
              <a:t>Electrical</a:t>
            </a:r>
          </a:p>
        </p:txBody>
      </p:sp>
      <p:grpSp>
        <p:nvGrpSpPr>
          <p:cNvPr id="58" name="Group 162">
            <a:extLst>
              <a:ext uri="{FF2B5EF4-FFF2-40B4-BE49-F238E27FC236}">
                <a16:creationId xmlns:a16="http://schemas.microsoft.com/office/drawing/2014/main" id="{6932B0F9-5523-493F-A932-2AE854F420C9}"/>
              </a:ext>
            </a:extLst>
          </p:cNvPr>
          <p:cNvGrpSpPr/>
          <p:nvPr/>
        </p:nvGrpSpPr>
        <p:grpSpPr>
          <a:xfrm>
            <a:off x="5341874" y="2563364"/>
            <a:ext cx="1233193" cy="1233185"/>
            <a:chOff x="855970" y="2943939"/>
            <a:chExt cx="1233193" cy="1233185"/>
          </a:xfrm>
        </p:grpSpPr>
        <p:sp>
          <p:nvSpPr>
            <p:cNvPr id="59" name="Oval 12">
              <a:extLst>
                <a:ext uri="{FF2B5EF4-FFF2-40B4-BE49-F238E27FC236}">
                  <a16:creationId xmlns:a16="http://schemas.microsoft.com/office/drawing/2014/main" id="{50D6A055-EFFE-44A1-ACF6-8103F8459C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55970" y="2943939"/>
              <a:ext cx="1233193" cy="1233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CCCCC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 dirty="0"/>
            </a:p>
          </p:txBody>
        </p:sp>
        <p:pic>
          <p:nvPicPr>
            <p:cNvPr id="60" name="Picture 164" descr="A picture containing sitting, table, cake, white&#10;&#10;Description automatically generated">
              <a:extLst>
                <a:ext uri="{FF2B5EF4-FFF2-40B4-BE49-F238E27FC236}">
                  <a16:creationId xmlns:a16="http://schemas.microsoft.com/office/drawing/2014/main" id="{7F16C3FE-A119-4780-8312-0A45D4FE5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602" y="3227632"/>
              <a:ext cx="951044" cy="680377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61" name="Rectangle 86">
            <a:extLst>
              <a:ext uri="{FF2B5EF4-FFF2-40B4-BE49-F238E27FC236}">
                <a16:creationId xmlns:a16="http://schemas.microsoft.com/office/drawing/2014/main" id="{22CC4979-3A48-4424-B473-02A9790CF11A}"/>
              </a:ext>
            </a:extLst>
          </p:cNvPr>
          <p:cNvSpPr/>
          <p:nvPr/>
        </p:nvSpPr>
        <p:spPr>
          <a:xfrm>
            <a:off x="5130470" y="3843365"/>
            <a:ext cx="1656000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Transportation</a:t>
            </a:r>
          </a:p>
        </p:txBody>
      </p:sp>
      <p:sp>
        <p:nvSpPr>
          <p:cNvPr id="62" name="Oval 12">
            <a:extLst>
              <a:ext uri="{FF2B5EF4-FFF2-40B4-BE49-F238E27FC236}">
                <a16:creationId xmlns:a16="http://schemas.microsoft.com/office/drawing/2014/main" id="{2C3E541F-EC2E-48C4-8A0A-22C81BFD7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054" y="2538889"/>
            <a:ext cx="1233193" cy="1233185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63" name="Rectangle 86">
            <a:extLst>
              <a:ext uri="{FF2B5EF4-FFF2-40B4-BE49-F238E27FC236}">
                <a16:creationId xmlns:a16="http://schemas.microsoft.com/office/drawing/2014/main" id="{DE9F5C85-2AA5-44BB-A9D4-F7E085E7CDF3}"/>
              </a:ext>
            </a:extLst>
          </p:cNvPr>
          <p:cNvSpPr/>
          <p:nvPr/>
        </p:nvSpPr>
        <p:spPr>
          <a:xfrm>
            <a:off x="1020650" y="3843365"/>
            <a:ext cx="1656000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Metals</a:t>
            </a:r>
          </a:p>
        </p:txBody>
      </p:sp>
      <p:sp>
        <p:nvSpPr>
          <p:cNvPr id="71" name="Oval 12">
            <a:extLst>
              <a:ext uri="{FF2B5EF4-FFF2-40B4-BE49-F238E27FC236}">
                <a16:creationId xmlns:a16="http://schemas.microsoft.com/office/drawing/2014/main" id="{BF233990-9279-4AC8-B453-9E644D83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869" y="2538889"/>
            <a:ext cx="1233193" cy="1233185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CCCCCC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AU" sz="3200" dirty="0"/>
          </a:p>
        </p:txBody>
      </p:sp>
      <p:sp>
        <p:nvSpPr>
          <p:cNvPr id="80" name="Rectangle 173">
            <a:extLst>
              <a:ext uri="{FF2B5EF4-FFF2-40B4-BE49-F238E27FC236}">
                <a16:creationId xmlns:a16="http://schemas.microsoft.com/office/drawing/2014/main" id="{E4309A12-9718-4718-8983-FA926BEC942E}"/>
              </a:ext>
            </a:extLst>
          </p:cNvPr>
          <p:cNvSpPr/>
          <p:nvPr/>
        </p:nvSpPr>
        <p:spPr>
          <a:xfrm>
            <a:off x="9308465" y="3843365"/>
            <a:ext cx="1656000" cy="575542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Academia &amp; Research Institutes</a:t>
            </a:r>
          </a:p>
        </p:txBody>
      </p:sp>
      <p:sp>
        <p:nvSpPr>
          <p:cNvPr id="89" name="Rectangle 86">
            <a:extLst>
              <a:ext uri="{FF2B5EF4-FFF2-40B4-BE49-F238E27FC236}">
                <a16:creationId xmlns:a16="http://schemas.microsoft.com/office/drawing/2014/main" id="{A2C91121-1608-4CDF-88C0-7E097AEC0025}"/>
              </a:ext>
            </a:extLst>
          </p:cNvPr>
          <p:cNvSpPr/>
          <p:nvPr/>
        </p:nvSpPr>
        <p:spPr>
          <a:xfrm>
            <a:off x="7217384" y="3843365"/>
            <a:ext cx="1656000" cy="360099"/>
          </a:xfrm>
          <a:prstGeom prst="rect">
            <a:avLst/>
          </a:prstGeom>
        </p:spPr>
        <p:txBody>
          <a:bodyPr wrap="square" lIns="0" rIns="0" bIns="97536">
            <a:spAutoFit/>
          </a:bodyPr>
          <a:lstStyle/>
          <a:p>
            <a:pPr algn="ctr"/>
            <a:r>
              <a:rPr lang="en-AU" sz="1400" b="1" dirty="0"/>
              <a:t>Medical Device</a:t>
            </a:r>
          </a:p>
        </p:txBody>
      </p:sp>
      <p:sp>
        <p:nvSpPr>
          <p:cNvPr id="90" name="Rectangle: Rounded Corners 1">
            <a:extLst>
              <a:ext uri="{FF2B5EF4-FFF2-40B4-BE49-F238E27FC236}">
                <a16:creationId xmlns:a16="http://schemas.microsoft.com/office/drawing/2014/main" id="{9D84F908-D70E-42BB-A507-7B0475796976}"/>
              </a:ext>
            </a:extLst>
          </p:cNvPr>
          <p:cNvSpPr/>
          <p:nvPr/>
        </p:nvSpPr>
        <p:spPr>
          <a:xfrm>
            <a:off x="2598442" y="1059259"/>
            <a:ext cx="6778747" cy="930005"/>
          </a:xfrm>
          <a:prstGeom prst="round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9421C35-AC28-4BE1-ABCD-122DB9FE9D45}"/>
              </a:ext>
            </a:extLst>
          </p:cNvPr>
          <p:cNvGrpSpPr/>
          <p:nvPr/>
        </p:nvGrpSpPr>
        <p:grpSpPr>
          <a:xfrm>
            <a:off x="6130420" y="1210456"/>
            <a:ext cx="1307224" cy="627610"/>
            <a:chOff x="3247180" y="3296105"/>
            <a:chExt cx="1307224" cy="627610"/>
          </a:xfrm>
        </p:grpSpPr>
        <p:sp>
          <p:nvSpPr>
            <p:cNvPr id="96" name="Oval 12">
              <a:extLst>
                <a:ext uri="{FF2B5EF4-FFF2-40B4-BE49-F238E27FC236}">
                  <a16:creationId xmlns:a16="http://schemas.microsoft.com/office/drawing/2014/main" id="{90A992E6-F153-4FF9-BCEF-FD98646873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47180" y="3296105"/>
              <a:ext cx="627607" cy="627610"/>
            </a:xfrm>
            <a:prstGeom prst="ellipse">
              <a:avLst/>
            </a:pr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3200" dirty="0"/>
            </a:p>
          </p:txBody>
        </p: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B1C3E943-5993-4170-9822-1E1B2DA2566F}"/>
                </a:ext>
              </a:extLst>
            </p:cNvPr>
            <p:cNvGrpSpPr/>
            <p:nvPr/>
          </p:nvGrpSpPr>
          <p:grpSpPr>
            <a:xfrm>
              <a:off x="3414460" y="3431028"/>
              <a:ext cx="1139944" cy="368559"/>
              <a:chOff x="6284647" y="1146452"/>
              <a:chExt cx="1139944" cy="368559"/>
            </a:xfrm>
          </p:grpSpPr>
          <p:sp>
            <p:nvSpPr>
              <p:cNvPr id="99" name="Rectangle 113">
                <a:extLst>
                  <a:ext uri="{FF2B5EF4-FFF2-40B4-BE49-F238E27FC236}">
                    <a16:creationId xmlns:a16="http://schemas.microsoft.com/office/drawing/2014/main" id="{7593D0B5-A949-49C1-955D-2057BCD80285}"/>
                  </a:ext>
                </a:extLst>
              </p:cNvPr>
              <p:cNvSpPr/>
              <p:nvPr/>
            </p:nvSpPr>
            <p:spPr>
              <a:xfrm>
                <a:off x="6739788" y="1186835"/>
                <a:ext cx="68480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1200" dirty="0"/>
                  <a:t>Quality</a:t>
                </a:r>
              </a:p>
            </p:txBody>
          </p:sp>
          <p:grpSp>
            <p:nvGrpSpPr>
              <p:cNvPr id="100" name="Group 218">
                <a:extLst>
                  <a:ext uri="{FF2B5EF4-FFF2-40B4-BE49-F238E27FC236}">
                    <a16:creationId xmlns:a16="http://schemas.microsoft.com/office/drawing/2014/main" id="{56C2E0EF-DA7D-4625-AEC6-502C19766F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4647" y="1146452"/>
                <a:ext cx="296723" cy="368559"/>
                <a:chOff x="7502997" y="4427134"/>
                <a:chExt cx="403217" cy="508152"/>
              </a:xfrm>
            </p:grpSpPr>
            <p:sp>
              <p:nvSpPr>
                <p:cNvPr id="101" name="Freeform 32">
                  <a:extLst>
                    <a:ext uri="{FF2B5EF4-FFF2-40B4-BE49-F238E27FC236}">
                      <a16:creationId xmlns:a16="http://schemas.microsoft.com/office/drawing/2014/main" id="{836E3014-459C-41FA-A200-5E8E3933AE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2997" y="4427134"/>
                  <a:ext cx="403217" cy="508152"/>
                </a:xfrm>
                <a:custGeom>
                  <a:avLst/>
                  <a:gdLst>
                    <a:gd name="T0" fmla="*/ 1320 w 1391"/>
                    <a:gd name="T1" fmla="*/ 744 h 1753"/>
                    <a:gd name="T2" fmla="*/ 1391 w 1391"/>
                    <a:gd name="T3" fmla="*/ 678 h 1753"/>
                    <a:gd name="T4" fmla="*/ 1320 w 1391"/>
                    <a:gd name="T5" fmla="*/ 614 h 1753"/>
                    <a:gd name="T6" fmla="*/ 1377 w 1391"/>
                    <a:gd name="T7" fmla="*/ 536 h 1753"/>
                    <a:gd name="T8" fmla="*/ 1294 w 1391"/>
                    <a:gd name="T9" fmla="*/ 489 h 1753"/>
                    <a:gd name="T10" fmla="*/ 1332 w 1391"/>
                    <a:gd name="T11" fmla="*/ 402 h 1753"/>
                    <a:gd name="T12" fmla="*/ 1242 w 1391"/>
                    <a:gd name="T13" fmla="*/ 371 h 1753"/>
                    <a:gd name="T14" fmla="*/ 1261 w 1391"/>
                    <a:gd name="T15" fmla="*/ 276 h 1753"/>
                    <a:gd name="T16" fmla="*/ 1167 w 1391"/>
                    <a:gd name="T17" fmla="*/ 267 h 1753"/>
                    <a:gd name="T18" fmla="*/ 1164 w 1391"/>
                    <a:gd name="T19" fmla="*/ 170 h 1753"/>
                    <a:gd name="T20" fmla="*/ 1070 w 1391"/>
                    <a:gd name="T21" fmla="*/ 180 h 1753"/>
                    <a:gd name="T22" fmla="*/ 1049 w 1391"/>
                    <a:gd name="T23" fmla="*/ 88 h 1753"/>
                    <a:gd name="T24" fmla="*/ 959 w 1391"/>
                    <a:gd name="T25" fmla="*/ 116 h 1753"/>
                    <a:gd name="T26" fmla="*/ 919 w 1391"/>
                    <a:gd name="T27" fmla="*/ 28 h 1753"/>
                    <a:gd name="T28" fmla="*/ 836 w 1391"/>
                    <a:gd name="T29" fmla="*/ 76 h 1753"/>
                    <a:gd name="T30" fmla="*/ 779 w 1391"/>
                    <a:gd name="T31" fmla="*/ 0 h 1753"/>
                    <a:gd name="T32" fmla="*/ 709 w 1391"/>
                    <a:gd name="T33" fmla="*/ 62 h 1753"/>
                    <a:gd name="T34" fmla="*/ 635 w 1391"/>
                    <a:gd name="T35" fmla="*/ 0 h 1753"/>
                    <a:gd name="T36" fmla="*/ 579 w 1391"/>
                    <a:gd name="T37" fmla="*/ 76 h 1753"/>
                    <a:gd name="T38" fmla="*/ 496 w 1391"/>
                    <a:gd name="T39" fmla="*/ 28 h 1753"/>
                    <a:gd name="T40" fmla="*/ 456 w 1391"/>
                    <a:gd name="T41" fmla="*/ 116 h 1753"/>
                    <a:gd name="T42" fmla="*/ 366 w 1391"/>
                    <a:gd name="T43" fmla="*/ 88 h 1753"/>
                    <a:gd name="T44" fmla="*/ 345 w 1391"/>
                    <a:gd name="T45" fmla="*/ 180 h 1753"/>
                    <a:gd name="T46" fmla="*/ 250 w 1391"/>
                    <a:gd name="T47" fmla="*/ 170 h 1753"/>
                    <a:gd name="T48" fmla="*/ 248 w 1391"/>
                    <a:gd name="T49" fmla="*/ 267 h 1753"/>
                    <a:gd name="T50" fmla="*/ 153 w 1391"/>
                    <a:gd name="T51" fmla="*/ 276 h 1753"/>
                    <a:gd name="T52" fmla="*/ 172 w 1391"/>
                    <a:gd name="T53" fmla="*/ 371 h 1753"/>
                    <a:gd name="T54" fmla="*/ 83 w 1391"/>
                    <a:gd name="T55" fmla="*/ 402 h 1753"/>
                    <a:gd name="T56" fmla="*/ 120 w 1391"/>
                    <a:gd name="T57" fmla="*/ 489 h 1753"/>
                    <a:gd name="T58" fmla="*/ 38 w 1391"/>
                    <a:gd name="T59" fmla="*/ 536 h 1753"/>
                    <a:gd name="T60" fmla="*/ 94 w 1391"/>
                    <a:gd name="T61" fmla="*/ 614 h 1753"/>
                    <a:gd name="T62" fmla="*/ 24 w 1391"/>
                    <a:gd name="T63" fmla="*/ 678 h 1753"/>
                    <a:gd name="T64" fmla="*/ 94 w 1391"/>
                    <a:gd name="T65" fmla="*/ 744 h 1753"/>
                    <a:gd name="T66" fmla="*/ 38 w 1391"/>
                    <a:gd name="T67" fmla="*/ 822 h 1753"/>
                    <a:gd name="T68" fmla="*/ 120 w 1391"/>
                    <a:gd name="T69" fmla="*/ 869 h 1753"/>
                    <a:gd name="T70" fmla="*/ 83 w 1391"/>
                    <a:gd name="T71" fmla="*/ 957 h 1753"/>
                    <a:gd name="T72" fmla="*/ 172 w 1391"/>
                    <a:gd name="T73" fmla="*/ 988 h 1753"/>
                    <a:gd name="T74" fmla="*/ 153 w 1391"/>
                    <a:gd name="T75" fmla="*/ 1082 h 1753"/>
                    <a:gd name="T76" fmla="*/ 212 w 1391"/>
                    <a:gd name="T77" fmla="*/ 1087 h 1753"/>
                    <a:gd name="T78" fmla="*/ 0 w 1391"/>
                    <a:gd name="T79" fmla="*/ 1524 h 1753"/>
                    <a:gd name="T80" fmla="*/ 283 w 1391"/>
                    <a:gd name="T81" fmla="*/ 1538 h 1753"/>
                    <a:gd name="T82" fmla="*/ 472 w 1391"/>
                    <a:gd name="T83" fmla="*/ 1753 h 1753"/>
                    <a:gd name="T84" fmla="*/ 685 w 1391"/>
                    <a:gd name="T85" fmla="*/ 1316 h 1753"/>
                    <a:gd name="T86" fmla="*/ 709 w 1391"/>
                    <a:gd name="T87" fmla="*/ 1297 h 1753"/>
                    <a:gd name="T88" fmla="*/ 737 w 1391"/>
                    <a:gd name="T89" fmla="*/ 1323 h 1753"/>
                    <a:gd name="T90" fmla="*/ 883 w 1391"/>
                    <a:gd name="T91" fmla="*/ 1647 h 1753"/>
                    <a:gd name="T92" fmla="*/ 1061 w 1391"/>
                    <a:gd name="T93" fmla="*/ 1443 h 1753"/>
                    <a:gd name="T94" fmla="*/ 1335 w 1391"/>
                    <a:gd name="T95" fmla="*/ 1441 h 1753"/>
                    <a:gd name="T96" fmla="*/ 1174 w 1391"/>
                    <a:gd name="T97" fmla="*/ 1091 h 1753"/>
                    <a:gd name="T98" fmla="*/ 1261 w 1391"/>
                    <a:gd name="T99" fmla="*/ 1082 h 1753"/>
                    <a:gd name="T100" fmla="*/ 1242 w 1391"/>
                    <a:gd name="T101" fmla="*/ 988 h 1753"/>
                    <a:gd name="T102" fmla="*/ 1332 w 1391"/>
                    <a:gd name="T103" fmla="*/ 957 h 1753"/>
                    <a:gd name="T104" fmla="*/ 1294 w 1391"/>
                    <a:gd name="T105" fmla="*/ 869 h 1753"/>
                    <a:gd name="T106" fmla="*/ 1377 w 1391"/>
                    <a:gd name="T107" fmla="*/ 822 h 1753"/>
                    <a:gd name="T108" fmla="*/ 1320 w 1391"/>
                    <a:gd name="T109" fmla="*/ 744 h 1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1" h="1753">
                      <a:moveTo>
                        <a:pt x="1320" y="744"/>
                      </a:moveTo>
                      <a:lnTo>
                        <a:pt x="1391" y="678"/>
                      </a:lnTo>
                      <a:lnTo>
                        <a:pt x="1320" y="614"/>
                      </a:lnTo>
                      <a:lnTo>
                        <a:pt x="1377" y="536"/>
                      </a:lnTo>
                      <a:lnTo>
                        <a:pt x="1294" y="489"/>
                      </a:lnTo>
                      <a:lnTo>
                        <a:pt x="1332" y="402"/>
                      </a:lnTo>
                      <a:lnTo>
                        <a:pt x="1242" y="371"/>
                      </a:lnTo>
                      <a:lnTo>
                        <a:pt x="1261" y="276"/>
                      </a:lnTo>
                      <a:lnTo>
                        <a:pt x="1167" y="267"/>
                      </a:lnTo>
                      <a:lnTo>
                        <a:pt x="1164" y="170"/>
                      </a:lnTo>
                      <a:lnTo>
                        <a:pt x="1070" y="180"/>
                      </a:lnTo>
                      <a:lnTo>
                        <a:pt x="1049" y="88"/>
                      </a:lnTo>
                      <a:lnTo>
                        <a:pt x="959" y="116"/>
                      </a:lnTo>
                      <a:lnTo>
                        <a:pt x="919" y="28"/>
                      </a:lnTo>
                      <a:lnTo>
                        <a:pt x="836" y="76"/>
                      </a:lnTo>
                      <a:lnTo>
                        <a:pt x="779" y="0"/>
                      </a:lnTo>
                      <a:lnTo>
                        <a:pt x="709" y="62"/>
                      </a:lnTo>
                      <a:lnTo>
                        <a:pt x="635" y="0"/>
                      </a:lnTo>
                      <a:lnTo>
                        <a:pt x="579" y="76"/>
                      </a:lnTo>
                      <a:lnTo>
                        <a:pt x="496" y="28"/>
                      </a:lnTo>
                      <a:lnTo>
                        <a:pt x="456" y="116"/>
                      </a:lnTo>
                      <a:lnTo>
                        <a:pt x="366" y="88"/>
                      </a:lnTo>
                      <a:lnTo>
                        <a:pt x="345" y="180"/>
                      </a:lnTo>
                      <a:lnTo>
                        <a:pt x="250" y="170"/>
                      </a:lnTo>
                      <a:lnTo>
                        <a:pt x="248" y="267"/>
                      </a:lnTo>
                      <a:lnTo>
                        <a:pt x="153" y="276"/>
                      </a:lnTo>
                      <a:lnTo>
                        <a:pt x="172" y="371"/>
                      </a:lnTo>
                      <a:lnTo>
                        <a:pt x="83" y="402"/>
                      </a:lnTo>
                      <a:lnTo>
                        <a:pt x="120" y="489"/>
                      </a:lnTo>
                      <a:lnTo>
                        <a:pt x="38" y="536"/>
                      </a:lnTo>
                      <a:lnTo>
                        <a:pt x="94" y="614"/>
                      </a:lnTo>
                      <a:lnTo>
                        <a:pt x="24" y="678"/>
                      </a:lnTo>
                      <a:lnTo>
                        <a:pt x="94" y="744"/>
                      </a:lnTo>
                      <a:lnTo>
                        <a:pt x="38" y="822"/>
                      </a:lnTo>
                      <a:lnTo>
                        <a:pt x="120" y="869"/>
                      </a:lnTo>
                      <a:lnTo>
                        <a:pt x="83" y="957"/>
                      </a:lnTo>
                      <a:lnTo>
                        <a:pt x="172" y="988"/>
                      </a:lnTo>
                      <a:lnTo>
                        <a:pt x="153" y="1082"/>
                      </a:lnTo>
                      <a:lnTo>
                        <a:pt x="212" y="1087"/>
                      </a:lnTo>
                      <a:lnTo>
                        <a:pt x="0" y="1524"/>
                      </a:lnTo>
                      <a:lnTo>
                        <a:pt x="283" y="1538"/>
                      </a:lnTo>
                      <a:lnTo>
                        <a:pt x="472" y="1753"/>
                      </a:lnTo>
                      <a:lnTo>
                        <a:pt x="685" y="1316"/>
                      </a:lnTo>
                      <a:lnTo>
                        <a:pt x="709" y="1297"/>
                      </a:lnTo>
                      <a:lnTo>
                        <a:pt x="737" y="1323"/>
                      </a:lnTo>
                      <a:lnTo>
                        <a:pt x="883" y="1647"/>
                      </a:lnTo>
                      <a:lnTo>
                        <a:pt x="1061" y="1443"/>
                      </a:lnTo>
                      <a:lnTo>
                        <a:pt x="1335" y="1441"/>
                      </a:lnTo>
                      <a:lnTo>
                        <a:pt x="1174" y="1091"/>
                      </a:lnTo>
                      <a:lnTo>
                        <a:pt x="1261" y="1082"/>
                      </a:lnTo>
                      <a:lnTo>
                        <a:pt x="1242" y="988"/>
                      </a:lnTo>
                      <a:lnTo>
                        <a:pt x="1332" y="957"/>
                      </a:lnTo>
                      <a:lnTo>
                        <a:pt x="1294" y="869"/>
                      </a:lnTo>
                      <a:lnTo>
                        <a:pt x="1377" y="822"/>
                      </a:lnTo>
                      <a:lnTo>
                        <a:pt x="1320" y="744"/>
                      </a:lnTo>
                      <a:close/>
                    </a:path>
                  </a:pathLst>
                </a:custGeom>
                <a:noFill/>
                <a:ln w="1587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3200" dirty="0"/>
                </a:p>
              </p:txBody>
            </p:sp>
            <p:sp>
              <p:nvSpPr>
                <p:cNvPr id="102" name="Oval 33">
                  <a:extLst>
                    <a:ext uri="{FF2B5EF4-FFF2-40B4-BE49-F238E27FC236}">
                      <a16:creationId xmlns:a16="http://schemas.microsoft.com/office/drawing/2014/main" id="{FDC1DD1B-0C10-486A-8B76-6C9614368D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4026" y="4505984"/>
                  <a:ext cx="228132" cy="227842"/>
                </a:xfrm>
                <a:prstGeom prst="ellipse">
                  <a:avLst/>
                </a:prstGeom>
                <a:noFill/>
                <a:ln w="15875" cap="rnd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3200" dirty="0"/>
                </a:p>
              </p:txBody>
            </p:sp>
          </p:grpSp>
        </p:grpSp>
      </p:grpSp>
      <p:sp>
        <p:nvSpPr>
          <p:cNvPr id="103" name="Oval 105">
            <a:extLst>
              <a:ext uri="{FF2B5EF4-FFF2-40B4-BE49-F238E27FC236}">
                <a16:creationId xmlns:a16="http://schemas.microsoft.com/office/drawing/2014/main" id="{D47722C6-7F85-45CA-BE68-EEFBA3F70749}"/>
              </a:ext>
            </a:extLst>
          </p:cNvPr>
          <p:cNvSpPr>
            <a:spLocks noChangeAspect="1"/>
          </p:cNvSpPr>
          <p:nvPr/>
        </p:nvSpPr>
        <p:spPr>
          <a:xfrm>
            <a:off x="7760304" y="1211061"/>
            <a:ext cx="626400" cy="626400"/>
          </a:xfrm>
          <a:prstGeom prst="ellipse">
            <a:avLst/>
          </a:prstGeom>
          <a:solidFill>
            <a:srgbClr val="99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/>
          </a:p>
        </p:txBody>
      </p:sp>
      <p:sp>
        <p:nvSpPr>
          <p:cNvPr id="104" name="Rectangle 104">
            <a:extLst>
              <a:ext uri="{FF2B5EF4-FFF2-40B4-BE49-F238E27FC236}">
                <a16:creationId xmlns:a16="http://schemas.microsoft.com/office/drawing/2014/main" id="{7636EA56-8EFB-4526-8FC2-7AC882698BD6}"/>
              </a:ext>
            </a:extLst>
          </p:cNvPr>
          <p:cNvSpPr/>
          <p:nvPr/>
        </p:nvSpPr>
        <p:spPr>
          <a:xfrm>
            <a:off x="8401240" y="1296211"/>
            <a:ext cx="750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Failure </a:t>
            </a:r>
            <a:br>
              <a:rPr lang="en-AU" sz="1200" dirty="0"/>
            </a:br>
            <a:r>
              <a:rPr lang="en-AU" sz="1200" dirty="0"/>
              <a:t>analysis</a:t>
            </a:r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E63D7F16-EF52-4CEA-8DAC-F665D8B614E0}"/>
              </a:ext>
            </a:extLst>
          </p:cNvPr>
          <p:cNvGrpSpPr/>
          <p:nvPr/>
        </p:nvGrpSpPr>
        <p:grpSpPr>
          <a:xfrm>
            <a:off x="2753426" y="1210456"/>
            <a:ext cx="1570402" cy="627611"/>
            <a:chOff x="3122109" y="1162045"/>
            <a:chExt cx="1570402" cy="627611"/>
          </a:xfrm>
        </p:grpSpPr>
        <p:grpSp>
          <p:nvGrpSpPr>
            <p:cNvPr id="106" name="Group 77">
              <a:extLst>
                <a:ext uri="{FF2B5EF4-FFF2-40B4-BE49-F238E27FC236}">
                  <a16:creationId xmlns:a16="http://schemas.microsoft.com/office/drawing/2014/main" id="{947D1AF7-833B-4106-B6C8-4494505BD6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22109" y="1162045"/>
              <a:ext cx="627606" cy="627611"/>
              <a:chOff x="5107859" y="2826626"/>
              <a:chExt cx="352333" cy="352335"/>
            </a:xfrm>
          </p:grpSpPr>
          <p:sp>
            <p:nvSpPr>
              <p:cNvPr id="108" name="Oval 12">
                <a:extLst>
                  <a:ext uri="{FF2B5EF4-FFF2-40B4-BE49-F238E27FC236}">
                    <a16:creationId xmlns:a16="http://schemas.microsoft.com/office/drawing/2014/main" id="{4BD98A01-7687-495F-8C49-D7FFA6575C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07859" y="2826626"/>
                <a:ext cx="352333" cy="352335"/>
              </a:xfrm>
              <a:prstGeom prst="ellipse">
                <a:avLst/>
              </a:pr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3200" dirty="0"/>
              </a:p>
            </p:txBody>
          </p:sp>
          <p:sp>
            <p:nvSpPr>
              <p:cNvPr id="119" name="Freeform 33">
                <a:extLst>
                  <a:ext uri="{FF2B5EF4-FFF2-40B4-BE49-F238E27FC236}">
                    <a16:creationId xmlns:a16="http://schemas.microsoft.com/office/drawing/2014/main" id="{AFDF8C78-A7CD-4BFD-8EF4-22837B08C31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42319" y="2858881"/>
                <a:ext cx="276602" cy="294891"/>
              </a:xfrm>
              <a:custGeom>
                <a:avLst/>
                <a:gdLst>
                  <a:gd name="T0" fmla="*/ 352 w 847"/>
                  <a:gd name="T1" fmla="*/ 452 h 903"/>
                  <a:gd name="T2" fmla="*/ 495 w 847"/>
                  <a:gd name="T3" fmla="*/ 452 h 903"/>
                  <a:gd name="T4" fmla="*/ 423 w 847"/>
                  <a:gd name="T5" fmla="*/ 495 h 903"/>
                  <a:gd name="T6" fmla="*/ 423 w 847"/>
                  <a:gd name="T7" fmla="*/ 409 h 903"/>
                  <a:gd name="T8" fmla="*/ 423 w 847"/>
                  <a:gd name="T9" fmla="*/ 495 h 903"/>
                  <a:gd name="T10" fmla="*/ 814 w 847"/>
                  <a:gd name="T11" fmla="*/ 226 h 903"/>
                  <a:gd name="T12" fmla="*/ 559 w 847"/>
                  <a:gd name="T13" fmla="*/ 217 h 903"/>
                  <a:gd name="T14" fmla="*/ 288 w 847"/>
                  <a:gd name="T15" fmla="*/ 217 h 903"/>
                  <a:gd name="T16" fmla="*/ 33 w 847"/>
                  <a:gd name="T17" fmla="*/ 226 h 903"/>
                  <a:gd name="T18" fmla="*/ 94 w 847"/>
                  <a:gd name="T19" fmla="*/ 509 h 903"/>
                  <a:gd name="T20" fmla="*/ 129 w 847"/>
                  <a:gd name="T21" fmla="*/ 717 h 903"/>
                  <a:gd name="T22" fmla="*/ 423 w 847"/>
                  <a:gd name="T23" fmla="*/ 903 h 903"/>
                  <a:gd name="T24" fmla="*/ 717 w 847"/>
                  <a:gd name="T25" fmla="*/ 717 h 903"/>
                  <a:gd name="T26" fmla="*/ 814 w 847"/>
                  <a:gd name="T27" fmla="*/ 677 h 903"/>
                  <a:gd name="T28" fmla="*/ 129 w 847"/>
                  <a:gd name="T29" fmla="*/ 689 h 903"/>
                  <a:gd name="T30" fmla="*/ 57 w 847"/>
                  <a:gd name="T31" fmla="*/ 663 h 903"/>
                  <a:gd name="T32" fmla="*/ 174 w 847"/>
                  <a:gd name="T33" fmla="*/ 471 h 903"/>
                  <a:gd name="T34" fmla="*/ 283 w 847"/>
                  <a:gd name="T35" fmla="*/ 658 h 903"/>
                  <a:gd name="T36" fmla="*/ 267 w 847"/>
                  <a:gd name="T37" fmla="*/ 505 h 903"/>
                  <a:gd name="T38" fmla="*/ 267 w 847"/>
                  <a:gd name="T39" fmla="*/ 399 h 903"/>
                  <a:gd name="T40" fmla="*/ 267 w 847"/>
                  <a:gd name="T41" fmla="*/ 505 h 903"/>
                  <a:gd name="T42" fmla="*/ 175 w 847"/>
                  <a:gd name="T43" fmla="*/ 433 h 903"/>
                  <a:gd name="T44" fmla="*/ 129 w 847"/>
                  <a:gd name="T45" fmla="*/ 215 h 903"/>
                  <a:gd name="T46" fmla="*/ 269 w 847"/>
                  <a:gd name="T47" fmla="*/ 362 h 903"/>
                  <a:gd name="T48" fmla="*/ 502 w 847"/>
                  <a:gd name="T49" fmla="*/ 315 h 903"/>
                  <a:gd name="T50" fmla="*/ 537 w 847"/>
                  <a:gd name="T51" fmla="*/ 255 h 903"/>
                  <a:gd name="T52" fmla="*/ 423 w 847"/>
                  <a:gd name="T53" fmla="*/ 29 h 903"/>
                  <a:gd name="T54" fmla="*/ 423 w 847"/>
                  <a:gd name="T55" fmla="*/ 273 h 903"/>
                  <a:gd name="T56" fmla="*/ 423 w 847"/>
                  <a:gd name="T57" fmla="*/ 29 h 903"/>
                  <a:gd name="T58" fmla="*/ 391 w 847"/>
                  <a:gd name="T59" fmla="*/ 290 h 903"/>
                  <a:gd name="T60" fmla="*/ 299 w 847"/>
                  <a:gd name="T61" fmla="*/ 343 h 903"/>
                  <a:gd name="T62" fmla="*/ 299 w 847"/>
                  <a:gd name="T63" fmla="*/ 561 h 903"/>
                  <a:gd name="T64" fmla="*/ 391 w 847"/>
                  <a:gd name="T65" fmla="*/ 614 h 903"/>
                  <a:gd name="T66" fmla="*/ 299 w 847"/>
                  <a:gd name="T67" fmla="*/ 561 h 903"/>
                  <a:gd name="T68" fmla="*/ 315 w 847"/>
                  <a:gd name="T69" fmla="*/ 677 h 903"/>
                  <a:gd name="T70" fmla="*/ 532 w 847"/>
                  <a:gd name="T71" fmla="*/ 677 h 903"/>
                  <a:gd name="T72" fmla="*/ 537 w 847"/>
                  <a:gd name="T73" fmla="*/ 648 h 903"/>
                  <a:gd name="T74" fmla="*/ 502 w 847"/>
                  <a:gd name="T75" fmla="*/ 588 h 903"/>
                  <a:gd name="T76" fmla="*/ 537 w 847"/>
                  <a:gd name="T77" fmla="*/ 648 h 903"/>
                  <a:gd name="T78" fmla="*/ 488 w 847"/>
                  <a:gd name="T79" fmla="*/ 563 h 903"/>
                  <a:gd name="T80" fmla="*/ 359 w 847"/>
                  <a:gd name="T81" fmla="*/ 563 h 903"/>
                  <a:gd name="T82" fmla="*/ 294 w 847"/>
                  <a:gd name="T83" fmla="*/ 452 h 903"/>
                  <a:gd name="T84" fmla="*/ 359 w 847"/>
                  <a:gd name="T85" fmla="*/ 340 h 903"/>
                  <a:gd name="T86" fmla="*/ 488 w 847"/>
                  <a:gd name="T87" fmla="*/ 340 h 903"/>
                  <a:gd name="T88" fmla="*/ 552 w 847"/>
                  <a:gd name="T89" fmla="*/ 452 h 903"/>
                  <a:gd name="T90" fmla="*/ 717 w 847"/>
                  <a:gd name="T91" fmla="*/ 215 h 903"/>
                  <a:gd name="T92" fmla="*/ 672 w 847"/>
                  <a:gd name="T93" fmla="*/ 433 h 903"/>
                  <a:gd name="T94" fmla="*/ 564 w 847"/>
                  <a:gd name="T95" fmla="*/ 245 h 903"/>
                  <a:gd name="T96" fmla="*/ 580 w 847"/>
                  <a:gd name="T97" fmla="*/ 399 h 903"/>
                  <a:gd name="T98" fmla="*/ 580 w 847"/>
                  <a:gd name="T99" fmla="*/ 505 h 903"/>
                  <a:gd name="T100" fmla="*/ 580 w 847"/>
                  <a:gd name="T101" fmla="*/ 399 h 903"/>
                  <a:gd name="T102" fmla="*/ 717 w 847"/>
                  <a:gd name="T103" fmla="*/ 689 h 903"/>
                  <a:gd name="T104" fmla="*/ 564 w 847"/>
                  <a:gd name="T105" fmla="*/ 658 h 903"/>
                  <a:gd name="T106" fmla="*/ 672 w 847"/>
                  <a:gd name="T107" fmla="*/ 471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47" h="903">
                    <a:moveTo>
                      <a:pt x="423" y="380"/>
                    </a:moveTo>
                    <a:cubicBezTo>
                      <a:pt x="384" y="380"/>
                      <a:pt x="352" y="412"/>
                      <a:pt x="352" y="452"/>
                    </a:cubicBezTo>
                    <a:cubicBezTo>
                      <a:pt x="352" y="491"/>
                      <a:pt x="384" y="523"/>
                      <a:pt x="423" y="523"/>
                    </a:cubicBezTo>
                    <a:cubicBezTo>
                      <a:pt x="463" y="523"/>
                      <a:pt x="495" y="491"/>
                      <a:pt x="495" y="452"/>
                    </a:cubicBezTo>
                    <a:cubicBezTo>
                      <a:pt x="495" y="412"/>
                      <a:pt x="463" y="380"/>
                      <a:pt x="423" y="380"/>
                    </a:cubicBezTo>
                    <a:close/>
                    <a:moveTo>
                      <a:pt x="423" y="495"/>
                    </a:moveTo>
                    <a:cubicBezTo>
                      <a:pt x="400" y="495"/>
                      <a:pt x="380" y="475"/>
                      <a:pt x="380" y="452"/>
                    </a:cubicBezTo>
                    <a:cubicBezTo>
                      <a:pt x="380" y="428"/>
                      <a:pt x="400" y="409"/>
                      <a:pt x="423" y="409"/>
                    </a:cubicBezTo>
                    <a:cubicBezTo>
                      <a:pt x="447" y="409"/>
                      <a:pt x="466" y="428"/>
                      <a:pt x="466" y="452"/>
                    </a:cubicBezTo>
                    <a:cubicBezTo>
                      <a:pt x="466" y="475"/>
                      <a:pt x="447" y="495"/>
                      <a:pt x="423" y="495"/>
                    </a:cubicBezTo>
                    <a:close/>
                    <a:moveTo>
                      <a:pt x="695" y="452"/>
                    </a:moveTo>
                    <a:cubicBezTo>
                      <a:pt x="789" y="368"/>
                      <a:pt x="847" y="282"/>
                      <a:pt x="814" y="226"/>
                    </a:cubicBezTo>
                    <a:cubicBezTo>
                      <a:pt x="804" y="208"/>
                      <a:pt x="778" y="186"/>
                      <a:pt x="717" y="186"/>
                    </a:cubicBezTo>
                    <a:cubicBezTo>
                      <a:pt x="674" y="186"/>
                      <a:pt x="619" y="197"/>
                      <a:pt x="559" y="217"/>
                    </a:cubicBezTo>
                    <a:cubicBezTo>
                      <a:pt x="534" y="93"/>
                      <a:pt x="488" y="0"/>
                      <a:pt x="423" y="0"/>
                    </a:cubicBezTo>
                    <a:cubicBezTo>
                      <a:pt x="359" y="0"/>
                      <a:pt x="313" y="93"/>
                      <a:pt x="288" y="217"/>
                    </a:cubicBezTo>
                    <a:cubicBezTo>
                      <a:pt x="228" y="197"/>
                      <a:pt x="173" y="186"/>
                      <a:pt x="129" y="186"/>
                    </a:cubicBezTo>
                    <a:cubicBezTo>
                      <a:pt x="68" y="186"/>
                      <a:pt x="43" y="208"/>
                      <a:pt x="33" y="226"/>
                    </a:cubicBezTo>
                    <a:cubicBezTo>
                      <a:pt x="0" y="282"/>
                      <a:pt x="58" y="368"/>
                      <a:pt x="152" y="452"/>
                    </a:cubicBezTo>
                    <a:cubicBezTo>
                      <a:pt x="131" y="471"/>
                      <a:pt x="111" y="490"/>
                      <a:pt x="94" y="509"/>
                    </a:cubicBezTo>
                    <a:cubicBezTo>
                      <a:pt x="31" y="580"/>
                      <a:pt x="10" y="638"/>
                      <a:pt x="32" y="677"/>
                    </a:cubicBezTo>
                    <a:cubicBezTo>
                      <a:pt x="43" y="696"/>
                      <a:pt x="68" y="717"/>
                      <a:pt x="129" y="717"/>
                    </a:cubicBezTo>
                    <a:cubicBezTo>
                      <a:pt x="173" y="717"/>
                      <a:pt x="228" y="706"/>
                      <a:pt x="288" y="686"/>
                    </a:cubicBezTo>
                    <a:cubicBezTo>
                      <a:pt x="313" y="810"/>
                      <a:pt x="359" y="903"/>
                      <a:pt x="423" y="903"/>
                    </a:cubicBezTo>
                    <a:cubicBezTo>
                      <a:pt x="488" y="903"/>
                      <a:pt x="534" y="810"/>
                      <a:pt x="559" y="686"/>
                    </a:cubicBezTo>
                    <a:cubicBezTo>
                      <a:pt x="619" y="706"/>
                      <a:pt x="674" y="717"/>
                      <a:pt x="717" y="717"/>
                    </a:cubicBezTo>
                    <a:cubicBezTo>
                      <a:pt x="717" y="717"/>
                      <a:pt x="717" y="717"/>
                      <a:pt x="717" y="717"/>
                    </a:cubicBezTo>
                    <a:cubicBezTo>
                      <a:pt x="778" y="717"/>
                      <a:pt x="804" y="696"/>
                      <a:pt x="814" y="677"/>
                    </a:cubicBezTo>
                    <a:cubicBezTo>
                      <a:pt x="847" y="621"/>
                      <a:pt x="789" y="535"/>
                      <a:pt x="695" y="452"/>
                    </a:cubicBezTo>
                    <a:close/>
                    <a:moveTo>
                      <a:pt x="129" y="689"/>
                    </a:moveTo>
                    <a:cubicBezTo>
                      <a:pt x="129" y="689"/>
                      <a:pt x="129" y="689"/>
                      <a:pt x="129" y="689"/>
                    </a:cubicBezTo>
                    <a:cubicBezTo>
                      <a:pt x="103" y="689"/>
                      <a:pt x="70" y="684"/>
                      <a:pt x="57" y="663"/>
                    </a:cubicBezTo>
                    <a:cubicBezTo>
                      <a:pt x="42" y="636"/>
                      <a:pt x="64" y="586"/>
                      <a:pt x="116" y="528"/>
                    </a:cubicBezTo>
                    <a:cubicBezTo>
                      <a:pt x="133" y="509"/>
                      <a:pt x="153" y="490"/>
                      <a:pt x="174" y="471"/>
                    </a:cubicBezTo>
                    <a:cubicBezTo>
                      <a:pt x="204" y="495"/>
                      <a:pt x="235" y="518"/>
                      <a:pt x="269" y="541"/>
                    </a:cubicBezTo>
                    <a:cubicBezTo>
                      <a:pt x="272" y="581"/>
                      <a:pt x="276" y="621"/>
                      <a:pt x="283" y="658"/>
                    </a:cubicBezTo>
                    <a:cubicBezTo>
                      <a:pt x="224" y="678"/>
                      <a:pt x="171" y="689"/>
                      <a:pt x="129" y="689"/>
                    </a:cubicBezTo>
                    <a:close/>
                    <a:moveTo>
                      <a:pt x="267" y="505"/>
                    </a:moveTo>
                    <a:cubicBezTo>
                      <a:pt x="241" y="487"/>
                      <a:pt x="218" y="469"/>
                      <a:pt x="197" y="452"/>
                    </a:cubicBezTo>
                    <a:cubicBezTo>
                      <a:pt x="218" y="434"/>
                      <a:pt x="242" y="416"/>
                      <a:pt x="267" y="399"/>
                    </a:cubicBezTo>
                    <a:cubicBezTo>
                      <a:pt x="266" y="416"/>
                      <a:pt x="266" y="434"/>
                      <a:pt x="266" y="452"/>
                    </a:cubicBezTo>
                    <a:cubicBezTo>
                      <a:pt x="266" y="469"/>
                      <a:pt x="266" y="487"/>
                      <a:pt x="267" y="505"/>
                    </a:cubicBezTo>
                    <a:close/>
                    <a:moveTo>
                      <a:pt x="269" y="362"/>
                    </a:moveTo>
                    <a:cubicBezTo>
                      <a:pt x="235" y="385"/>
                      <a:pt x="203" y="409"/>
                      <a:pt x="175" y="433"/>
                    </a:cubicBezTo>
                    <a:cubicBezTo>
                      <a:pt x="81" y="350"/>
                      <a:pt x="37" y="275"/>
                      <a:pt x="57" y="240"/>
                    </a:cubicBezTo>
                    <a:cubicBezTo>
                      <a:pt x="70" y="219"/>
                      <a:pt x="103" y="215"/>
                      <a:pt x="129" y="215"/>
                    </a:cubicBezTo>
                    <a:cubicBezTo>
                      <a:pt x="171" y="215"/>
                      <a:pt x="224" y="226"/>
                      <a:pt x="283" y="245"/>
                    </a:cubicBezTo>
                    <a:cubicBezTo>
                      <a:pt x="276" y="283"/>
                      <a:pt x="272" y="322"/>
                      <a:pt x="269" y="362"/>
                    </a:cubicBezTo>
                    <a:close/>
                    <a:moveTo>
                      <a:pt x="548" y="343"/>
                    </a:moveTo>
                    <a:cubicBezTo>
                      <a:pt x="533" y="333"/>
                      <a:pt x="518" y="324"/>
                      <a:pt x="502" y="315"/>
                    </a:cubicBezTo>
                    <a:cubicBezTo>
                      <a:pt x="487" y="306"/>
                      <a:pt x="471" y="298"/>
                      <a:pt x="456" y="290"/>
                    </a:cubicBezTo>
                    <a:cubicBezTo>
                      <a:pt x="483" y="277"/>
                      <a:pt x="510" y="265"/>
                      <a:pt x="537" y="255"/>
                    </a:cubicBezTo>
                    <a:cubicBezTo>
                      <a:pt x="541" y="283"/>
                      <a:pt x="545" y="312"/>
                      <a:pt x="548" y="343"/>
                    </a:cubicBezTo>
                    <a:close/>
                    <a:moveTo>
                      <a:pt x="423" y="29"/>
                    </a:moveTo>
                    <a:cubicBezTo>
                      <a:pt x="464" y="29"/>
                      <a:pt x="507" y="104"/>
                      <a:pt x="532" y="227"/>
                    </a:cubicBezTo>
                    <a:cubicBezTo>
                      <a:pt x="497" y="240"/>
                      <a:pt x="460" y="255"/>
                      <a:pt x="423" y="273"/>
                    </a:cubicBezTo>
                    <a:cubicBezTo>
                      <a:pt x="387" y="255"/>
                      <a:pt x="350" y="240"/>
                      <a:pt x="315" y="227"/>
                    </a:cubicBezTo>
                    <a:cubicBezTo>
                      <a:pt x="340" y="104"/>
                      <a:pt x="383" y="29"/>
                      <a:pt x="423" y="29"/>
                    </a:cubicBezTo>
                    <a:close/>
                    <a:moveTo>
                      <a:pt x="310" y="255"/>
                    </a:moveTo>
                    <a:cubicBezTo>
                      <a:pt x="336" y="265"/>
                      <a:pt x="364" y="277"/>
                      <a:pt x="391" y="290"/>
                    </a:cubicBezTo>
                    <a:cubicBezTo>
                      <a:pt x="376" y="298"/>
                      <a:pt x="360" y="306"/>
                      <a:pt x="345" y="315"/>
                    </a:cubicBezTo>
                    <a:cubicBezTo>
                      <a:pt x="329" y="324"/>
                      <a:pt x="314" y="333"/>
                      <a:pt x="299" y="343"/>
                    </a:cubicBezTo>
                    <a:cubicBezTo>
                      <a:pt x="302" y="312"/>
                      <a:pt x="305" y="283"/>
                      <a:pt x="310" y="255"/>
                    </a:cubicBezTo>
                    <a:close/>
                    <a:moveTo>
                      <a:pt x="299" y="561"/>
                    </a:moveTo>
                    <a:cubicBezTo>
                      <a:pt x="314" y="570"/>
                      <a:pt x="329" y="579"/>
                      <a:pt x="345" y="588"/>
                    </a:cubicBezTo>
                    <a:cubicBezTo>
                      <a:pt x="360" y="597"/>
                      <a:pt x="376" y="606"/>
                      <a:pt x="391" y="614"/>
                    </a:cubicBezTo>
                    <a:cubicBezTo>
                      <a:pt x="364" y="627"/>
                      <a:pt x="336" y="638"/>
                      <a:pt x="310" y="648"/>
                    </a:cubicBezTo>
                    <a:cubicBezTo>
                      <a:pt x="305" y="621"/>
                      <a:pt x="302" y="592"/>
                      <a:pt x="299" y="561"/>
                    </a:cubicBezTo>
                    <a:close/>
                    <a:moveTo>
                      <a:pt x="423" y="874"/>
                    </a:moveTo>
                    <a:cubicBezTo>
                      <a:pt x="383" y="874"/>
                      <a:pt x="340" y="799"/>
                      <a:pt x="315" y="677"/>
                    </a:cubicBezTo>
                    <a:cubicBezTo>
                      <a:pt x="350" y="664"/>
                      <a:pt x="387" y="648"/>
                      <a:pt x="423" y="630"/>
                    </a:cubicBezTo>
                    <a:cubicBezTo>
                      <a:pt x="460" y="648"/>
                      <a:pt x="497" y="664"/>
                      <a:pt x="532" y="677"/>
                    </a:cubicBezTo>
                    <a:cubicBezTo>
                      <a:pt x="507" y="799"/>
                      <a:pt x="464" y="874"/>
                      <a:pt x="423" y="874"/>
                    </a:cubicBezTo>
                    <a:close/>
                    <a:moveTo>
                      <a:pt x="537" y="648"/>
                    </a:moveTo>
                    <a:cubicBezTo>
                      <a:pt x="510" y="638"/>
                      <a:pt x="483" y="627"/>
                      <a:pt x="456" y="614"/>
                    </a:cubicBezTo>
                    <a:cubicBezTo>
                      <a:pt x="471" y="606"/>
                      <a:pt x="487" y="597"/>
                      <a:pt x="502" y="588"/>
                    </a:cubicBezTo>
                    <a:cubicBezTo>
                      <a:pt x="518" y="579"/>
                      <a:pt x="533" y="570"/>
                      <a:pt x="548" y="561"/>
                    </a:cubicBezTo>
                    <a:cubicBezTo>
                      <a:pt x="545" y="592"/>
                      <a:pt x="541" y="621"/>
                      <a:pt x="537" y="648"/>
                    </a:cubicBezTo>
                    <a:close/>
                    <a:moveTo>
                      <a:pt x="550" y="525"/>
                    </a:moveTo>
                    <a:cubicBezTo>
                      <a:pt x="531" y="538"/>
                      <a:pt x="510" y="551"/>
                      <a:pt x="488" y="563"/>
                    </a:cubicBezTo>
                    <a:cubicBezTo>
                      <a:pt x="466" y="576"/>
                      <a:pt x="445" y="587"/>
                      <a:pt x="423" y="598"/>
                    </a:cubicBezTo>
                    <a:cubicBezTo>
                      <a:pt x="402" y="587"/>
                      <a:pt x="380" y="576"/>
                      <a:pt x="359" y="563"/>
                    </a:cubicBezTo>
                    <a:cubicBezTo>
                      <a:pt x="337" y="551"/>
                      <a:pt x="316" y="538"/>
                      <a:pt x="296" y="525"/>
                    </a:cubicBezTo>
                    <a:cubicBezTo>
                      <a:pt x="295" y="501"/>
                      <a:pt x="294" y="477"/>
                      <a:pt x="294" y="452"/>
                    </a:cubicBezTo>
                    <a:cubicBezTo>
                      <a:pt x="294" y="426"/>
                      <a:pt x="295" y="402"/>
                      <a:pt x="296" y="379"/>
                    </a:cubicBezTo>
                    <a:cubicBezTo>
                      <a:pt x="317" y="365"/>
                      <a:pt x="337" y="352"/>
                      <a:pt x="359" y="340"/>
                    </a:cubicBezTo>
                    <a:cubicBezTo>
                      <a:pt x="380" y="328"/>
                      <a:pt x="402" y="316"/>
                      <a:pt x="423" y="305"/>
                    </a:cubicBezTo>
                    <a:cubicBezTo>
                      <a:pt x="445" y="316"/>
                      <a:pt x="466" y="328"/>
                      <a:pt x="488" y="340"/>
                    </a:cubicBezTo>
                    <a:cubicBezTo>
                      <a:pt x="510" y="353"/>
                      <a:pt x="531" y="366"/>
                      <a:pt x="550" y="379"/>
                    </a:cubicBezTo>
                    <a:cubicBezTo>
                      <a:pt x="552" y="402"/>
                      <a:pt x="552" y="426"/>
                      <a:pt x="552" y="452"/>
                    </a:cubicBezTo>
                    <a:cubicBezTo>
                      <a:pt x="552" y="477"/>
                      <a:pt x="552" y="501"/>
                      <a:pt x="550" y="525"/>
                    </a:cubicBezTo>
                    <a:close/>
                    <a:moveTo>
                      <a:pt x="717" y="215"/>
                    </a:moveTo>
                    <a:cubicBezTo>
                      <a:pt x="744" y="215"/>
                      <a:pt x="777" y="219"/>
                      <a:pt x="790" y="240"/>
                    </a:cubicBezTo>
                    <a:cubicBezTo>
                      <a:pt x="810" y="275"/>
                      <a:pt x="766" y="350"/>
                      <a:pt x="672" y="433"/>
                    </a:cubicBezTo>
                    <a:cubicBezTo>
                      <a:pt x="643" y="409"/>
                      <a:pt x="611" y="385"/>
                      <a:pt x="578" y="362"/>
                    </a:cubicBezTo>
                    <a:cubicBezTo>
                      <a:pt x="575" y="322"/>
                      <a:pt x="571" y="283"/>
                      <a:pt x="564" y="245"/>
                    </a:cubicBezTo>
                    <a:cubicBezTo>
                      <a:pt x="623" y="226"/>
                      <a:pt x="676" y="215"/>
                      <a:pt x="717" y="215"/>
                    </a:cubicBezTo>
                    <a:close/>
                    <a:moveTo>
                      <a:pt x="580" y="399"/>
                    </a:moveTo>
                    <a:cubicBezTo>
                      <a:pt x="605" y="416"/>
                      <a:pt x="629" y="434"/>
                      <a:pt x="650" y="452"/>
                    </a:cubicBezTo>
                    <a:cubicBezTo>
                      <a:pt x="629" y="469"/>
                      <a:pt x="605" y="487"/>
                      <a:pt x="580" y="505"/>
                    </a:cubicBezTo>
                    <a:cubicBezTo>
                      <a:pt x="581" y="487"/>
                      <a:pt x="581" y="469"/>
                      <a:pt x="581" y="452"/>
                    </a:cubicBezTo>
                    <a:cubicBezTo>
                      <a:pt x="581" y="434"/>
                      <a:pt x="581" y="416"/>
                      <a:pt x="580" y="399"/>
                    </a:cubicBezTo>
                    <a:close/>
                    <a:moveTo>
                      <a:pt x="790" y="663"/>
                    </a:moveTo>
                    <a:cubicBezTo>
                      <a:pt x="777" y="684"/>
                      <a:pt x="744" y="689"/>
                      <a:pt x="717" y="689"/>
                    </a:cubicBezTo>
                    <a:cubicBezTo>
                      <a:pt x="717" y="689"/>
                      <a:pt x="717" y="689"/>
                      <a:pt x="717" y="689"/>
                    </a:cubicBezTo>
                    <a:cubicBezTo>
                      <a:pt x="676" y="689"/>
                      <a:pt x="623" y="678"/>
                      <a:pt x="564" y="658"/>
                    </a:cubicBezTo>
                    <a:cubicBezTo>
                      <a:pt x="571" y="621"/>
                      <a:pt x="575" y="581"/>
                      <a:pt x="578" y="541"/>
                    </a:cubicBezTo>
                    <a:cubicBezTo>
                      <a:pt x="611" y="519"/>
                      <a:pt x="643" y="495"/>
                      <a:pt x="672" y="471"/>
                    </a:cubicBezTo>
                    <a:cubicBezTo>
                      <a:pt x="766" y="553"/>
                      <a:pt x="810" y="628"/>
                      <a:pt x="790" y="6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3200" dirty="0"/>
              </a:p>
            </p:txBody>
          </p:sp>
        </p:grpSp>
        <p:sp>
          <p:nvSpPr>
            <p:cNvPr id="107" name="Rectangle 79">
              <a:extLst>
                <a:ext uri="{FF2B5EF4-FFF2-40B4-BE49-F238E27FC236}">
                  <a16:creationId xmlns:a16="http://schemas.microsoft.com/office/drawing/2014/main" id="{D0EEB48B-CCC8-4B54-9786-4F9015A5DBFB}"/>
                </a:ext>
              </a:extLst>
            </p:cNvPr>
            <p:cNvSpPr/>
            <p:nvPr/>
          </p:nvSpPr>
          <p:spPr>
            <a:xfrm>
              <a:off x="3756511" y="1337351"/>
              <a:ext cx="936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1200" dirty="0"/>
                <a:t>R&amp;D</a:t>
              </a: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3ABC1AD-7EE8-4FB0-B6FE-CC5B85E0E49E}"/>
              </a:ext>
            </a:extLst>
          </p:cNvPr>
          <p:cNvGrpSpPr/>
          <p:nvPr/>
        </p:nvGrpSpPr>
        <p:grpSpPr>
          <a:xfrm>
            <a:off x="4299053" y="1210457"/>
            <a:ext cx="1578236" cy="627608"/>
            <a:chOff x="4287044" y="1090506"/>
            <a:chExt cx="1578236" cy="627608"/>
          </a:xfrm>
        </p:grpSpPr>
        <p:grpSp>
          <p:nvGrpSpPr>
            <p:cNvPr id="122" name="Group 68">
              <a:extLst>
                <a:ext uri="{FF2B5EF4-FFF2-40B4-BE49-F238E27FC236}">
                  <a16:creationId xmlns:a16="http://schemas.microsoft.com/office/drawing/2014/main" id="{E01904AB-081B-4896-BB22-7A019BA2C2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7044" y="1090506"/>
              <a:ext cx="627609" cy="627608"/>
              <a:chOff x="5944885" y="3436472"/>
              <a:chExt cx="352334" cy="352334"/>
            </a:xfrm>
          </p:grpSpPr>
          <p:sp>
            <p:nvSpPr>
              <p:cNvPr id="124" name="Oval 72">
                <a:extLst>
                  <a:ext uri="{FF2B5EF4-FFF2-40B4-BE49-F238E27FC236}">
                    <a16:creationId xmlns:a16="http://schemas.microsoft.com/office/drawing/2014/main" id="{DC9D9D80-CE43-4E8C-949B-FE23D027E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4885" y="3436472"/>
                <a:ext cx="352334" cy="352334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3200" dirty="0"/>
              </a:p>
            </p:txBody>
          </p:sp>
          <p:pic>
            <p:nvPicPr>
              <p:cNvPr id="125" name="Picture 74" descr="A picture containing bird&#10;&#10;Description automatically generated">
                <a:extLst>
                  <a:ext uri="{FF2B5EF4-FFF2-40B4-BE49-F238E27FC236}">
                    <a16:creationId xmlns:a16="http://schemas.microsoft.com/office/drawing/2014/main" id="{90F31D2F-980F-4B57-8957-A5C68D5F8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1531" y="3503127"/>
                <a:ext cx="219024" cy="219024"/>
              </a:xfrm>
              <a:prstGeom prst="rect">
                <a:avLst/>
              </a:prstGeom>
            </p:spPr>
          </p:pic>
        </p:grpSp>
        <p:sp>
          <p:nvSpPr>
            <p:cNvPr id="123" name="Rectangle 70">
              <a:extLst>
                <a:ext uri="{FF2B5EF4-FFF2-40B4-BE49-F238E27FC236}">
                  <a16:creationId xmlns:a16="http://schemas.microsoft.com/office/drawing/2014/main" id="{B6012E83-AEEB-4281-86E8-0AA73BA47B14}"/>
                </a:ext>
              </a:extLst>
            </p:cNvPr>
            <p:cNvSpPr/>
            <p:nvPr/>
          </p:nvSpPr>
          <p:spPr>
            <a:xfrm>
              <a:off x="4899951" y="1265811"/>
              <a:ext cx="9653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AU" sz="1200" dirty="0"/>
                <a:t>Production</a:t>
              </a:r>
            </a:p>
          </p:txBody>
        </p:sp>
      </p:grpSp>
      <p:cxnSp>
        <p:nvCxnSpPr>
          <p:cNvPr id="139" name="Verbinder: gewinkelt 138">
            <a:extLst>
              <a:ext uri="{FF2B5EF4-FFF2-40B4-BE49-F238E27FC236}">
                <a16:creationId xmlns:a16="http://schemas.microsoft.com/office/drawing/2014/main" id="{ABB8A4F6-7D76-4412-8449-70D763755005}"/>
              </a:ext>
            </a:extLst>
          </p:cNvPr>
          <p:cNvCxnSpPr>
            <a:cxnSpLocks/>
            <a:stCxn id="90" idx="1"/>
            <a:endCxn id="62" idx="0"/>
          </p:cNvCxnSpPr>
          <p:nvPr/>
        </p:nvCxnSpPr>
        <p:spPr>
          <a:xfrm rot="10800000" flipV="1">
            <a:off x="1848652" y="1524261"/>
            <a:ext cx="749791" cy="1014627"/>
          </a:xfrm>
          <a:prstGeom prst="bentConnector2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Verbinder: gewinkelt 139">
            <a:extLst>
              <a:ext uri="{FF2B5EF4-FFF2-40B4-BE49-F238E27FC236}">
                <a16:creationId xmlns:a16="http://schemas.microsoft.com/office/drawing/2014/main" id="{EEAE1A8A-D7EF-4AD6-A252-B8B823FDFC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58054" y="2276033"/>
            <a:ext cx="574100" cy="561"/>
          </a:xfrm>
          <a:prstGeom prst="bentConnector3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Grafik 140" descr="Lupe">
            <a:extLst>
              <a:ext uri="{FF2B5EF4-FFF2-40B4-BE49-F238E27FC236}">
                <a16:creationId xmlns:a16="http://schemas.microsoft.com/office/drawing/2014/main" id="{911C9117-F2A9-437D-BF67-5DF97EF508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3504" y="1344261"/>
            <a:ext cx="360000" cy="360000"/>
          </a:xfrm>
          <a:prstGeom prst="rect">
            <a:avLst/>
          </a:prstGeom>
        </p:spPr>
      </p:pic>
      <p:cxnSp>
        <p:nvCxnSpPr>
          <p:cNvPr id="142" name="Gerader Verbinder 141">
            <a:extLst>
              <a:ext uri="{FF2B5EF4-FFF2-40B4-BE49-F238E27FC236}">
                <a16:creationId xmlns:a16="http://schemas.microsoft.com/office/drawing/2014/main" id="{E47277B1-93BC-413A-8E74-05DB5EFF7BE9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3850253" y="1989264"/>
            <a:ext cx="1" cy="576029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59DEA21B-A7AE-4EDD-9F76-160C285DAACE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5950101" y="1974775"/>
            <a:ext cx="0" cy="576000"/>
          </a:xfrm>
          <a:prstGeom prst="line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Verbinder: gewinkelt 143">
            <a:extLst>
              <a:ext uri="{FF2B5EF4-FFF2-40B4-BE49-F238E27FC236}">
                <a16:creationId xmlns:a16="http://schemas.microsoft.com/office/drawing/2014/main" id="{6B64FFE9-E82F-4FB1-A781-CBFEBD8D1AD9}"/>
              </a:ext>
            </a:extLst>
          </p:cNvPr>
          <p:cNvCxnSpPr>
            <a:cxnSpLocks/>
            <a:stCxn id="90" idx="3"/>
            <a:endCxn id="71" idx="0"/>
          </p:cNvCxnSpPr>
          <p:nvPr/>
        </p:nvCxnSpPr>
        <p:spPr>
          <a:xfrm>
            <a:off x="9377189" y="1524262"/>
            <a:ext cx="759277" cy="1014627"/>
          </a:xfrm>
          <a:prstGeom prst="bentConnector2">
            <a:avLst/>
          </a:prstGeom>
          <a:ln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Grafik 144" descr="Ein Bild, das drinnen, sitzend, Tisch, schwarz enthält.&#10;&#10;Automatisch generierte Beschreibung">
            <a:extLst>
              <a:ext uri="{FF2B5EF4-FFF2-40B4-BE49-F238E27FC236}">
                <a16:creationId xmlns:a16="http://schemas.microsoft.com/office/drawing/2014/main" id="{326263D8-EEF4-4E6F-90E0-5822B63EB0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329" y="2520012"/>
            <a:ext cx="1336987" cy="1342800"/>
          </a:xfrm>
          <a:prstGeom prst="ellipse">
            <a:avLst/>
          </a:prstGeom>
          <a:ln w="19050">
            <a:solidFill>
              <a:srgbClr val="CCCCCC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126479-3D7F-4FAF-8016-15E6AB34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DM8000 M/DM12000 M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dirty="0"/>
              <a:t>The step into the inspection world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42C826D-5B50-459A-811C-DFCFC79E58EE}"/>
              </a:ext>
            </a:extLst>
          </p:cNvPr>
          <p:cNvSpPr/>
          <p:nvPr/>
        </p:nvSpPr>
        <p:spPr>
          <a:xfrm>
            <a:off x="475550" y="1061717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80190">
              <a:buClr>
                <a:srgbClr val="C00000"/>
              </a:buClr>
            </a:pPr>
            <a:r>
              <a:rPr lang="en-US" dirty="0"/>
              <a:t>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4611C5-CBB6-4248-BE1E-1CE818099419}"/>
              </a:ext>
            </a:extLst>
          </p:cNvPr>
          <p:cNvSpPr/>
          <p:nvPr/>
        </p:nvSpPr>
        <p:spPr>
          <a:xfrm>
            <a:off x="5061977" y="5455699"/>
            <a:ext cx="6243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019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b="1" dirty="0"/>
              <a:t>See More, Detect Faster!</a:t>
            </a:r>
          </a:p>
          <a:p>
            <a:pPr algn="ctr" defTabSz="88019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b="1" dirty="0"/>
              <a:t>High-throughput inspection system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9FF623-2EC6-4A39-A1FC-7D81D15C136F}"/>
              </a:ext>
            </a:extLst>
          </p:cNvPr>
          <p:cNvSpPr/>
          <p:nvPr/>
        </p:nvSpPr>
        <p:spPr>
          <a:xfrm>
            <a:off x="5061978" y="1191519"/>
            <a:ext cx="62439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666666"/>
                </a:solidFill>
                <a:latin typeface="Raleway" panose="020B0503030101060003" pitchFamily="34" charset="0"/>
              </a:rPr>
              <a:t>See more information of the sample surface to improve your product quality decisions within shorter time of study</a:t>
            </a:r>
            <a:r>
              <a:rPr lang="en-US" dirty="0">
                <a:solidFill>
                  <a:srgbClr val="666666"/>
                </a:solidFill>
                <a:latin typeface="Raleway" panose="020B0503030101060003" pitchFamily="34" charset="0"/>
              </a:rPr>
              <a:t>​</a:t>
            </a:r>
          </a:p>
          <a:p>
            <a:pPr fontAlgn="base"/>
            <a:endParaRPr lang="en-US" dirty="0">
              <a:solidFill>
                <a:srgbClr val="666666"/>
              </a:solidFill>
              <a:latin typeface="Raleway" panose="020B05030301010600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Macro objective (Plan APO 0.7x) for fast sample overview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UV illumination for higher resolution can be combined with oblique illumination technique to gain additional sample surface information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Ergonomic design and automated features for fast and fatigue-free operation to avoid inattention during repetitive sample inspection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Intelligent workflow support by manual, coded and motorized function to speed up sample inspection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 descr="C:\CM Products\DM4000_6000 12inch\Bilder\Katalog\Leica DM8000 M mit Person und Monitor-028.jpg">
            <a:extLst>
              <a:ext uri="{FF2B5EF4-FFF2-40B4-BE49-F238E27FC236}">
                <a16:creationId xmlns:a16="http://schemas.microsoft.com/office/drawing/2014/main" id="{3B3BC60F-D7FF-405B-B8F7-6257DC56F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0" t="1392" r="39702" b="18763"/>
          <a:stretch/>
        </p:blipFill>
        <p:spPr bwMode="auto">
          <a:xfrm>
            <a:off x="0" y="1061717"/>
            <a:ext cx="458642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1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126479-3D7F-4FAF-8016-15E6AB34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DM8000 M/DM12000 M </a:t>
            </a:r>
            <a:r>
              <a:rPr lang="en-US" dirty="0">
                <a:cs typeface="Arial" panose="020B0604020202020204" pitchFamily="34" charset="0"/>
              </a:rPr>
              <a:t>benefits: Fast sample overview 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57FA20-200C-4C6B-B38E-690DB45AAD7B}"/>
              </a:ext>
            </a:extLst>
          </p:cNvPr>
          <p:cNvSpPr/>
          <p:nvPr/>
        </p:nvSpPr>
        <p:spPr>
          <a:xfrm>
            <a:off x="521208" y="1176028"/>
            <a:ext cx="10784717" cy="245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</a:pPr>
            <a:r>
              <a:rPr lang="en-US" b="1" dirty="0"/>
              <a:t>From Macro objective (Plan APO 0.7x) for fast sample overview to micro to see the finest details.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See 35.7 mm of the sample surface with 25 field-of-view (FOV) eyepieces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See macro defects that are “invisible” at higher magnification like areas of missing exposure, shark teeth structures or flow structures in material samples at a glance.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No need for time consuming scanning of the sample when inspection of macro structures is necessary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Simply switch to higher magnification (</a:t>
            </a:r>
            <a:r>
              <a:rPr lang="de-DE" dirty="0"/>
              <a:t>Obj. HC PL APO 150x/0.90 IVIS BD)</a:t>
            </a:r>
            <a:r>
              <a:rPr lang="en-US" dirty="0">
                <a:solidFill>
                  <a:srgbClr val="666666"/>
                </a:solidFill>
              </a:rPr>
              <a:t> to see finest details</a:t>
            </a:r>
            <a:endParaRPr lang="en-US" dirty="0"/>
          </a:p>
        </p:txBody>
      </p:sp>
      <p:pic>
        <p:nvPicPr>
          <p:cNvPr id="9" name="Picture 2" descr="C:\CM Products\DM4000_6000 12inch\Application\Internet\Internet 3\Macro.jpg">
            <a:extLst>
              <a:ext uri="{FF2B5EF4-FFF2-40B4-BE49-F238E27FC236}">
                <a16:creationId xmlns:a16="http://schemas.microsoft.com/office/drawing/2014/main" id="{C0621F48-D9CE-4718-80CE-7100758C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115" y="3830245"/>
            <a:ext cx="26670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CM Products\DM4000_6000 12inch\Application\Internet\Internet 3\5xBF.jpg">
            <a:extLst>
              <a:ext uri="{FF2B5EF4-FFF2-40B4-BE49-F238E27FC236}">
                <a16:creationId xmlns:a16="http://schemas.microsoft.com/office/drawing/2014/main" id="{ABBA05C8-09FD-4BE0-9BCE-299D5949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028" y="3830245"/>
            <a:ext cx="2697963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CM Products\DM4000_6000 12inch\Application\Internet\Internet 3\50xBF.jpg">
            <a:extLst>
              <a:ext uri="{FF2B5EF4-FFF2-40B4-BE49-F238E27FC236}">
                <a16:creationId xmlns:a16="http://schemas.microsoft.com/office/drawing/2014/main" id="{759F832E-63BA-49C0-A100-49DBB2D89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942" y="3830244"/>
            <a:ext cx="2872887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32922F8-1CC0-4D00-88F3-D0FC4869A02B}"/>
              </a:ext>
            </a:extLst>
          </p:cNvPr>
          <p:cNvSpPr/>
          <p:nvPr/>
        </p:nvSpPr>
        <p:spPr>
          <a:xfrm>
            <a:off x="2441725" y="4635466"/>
            <a:ext cx="204717" cy="1467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1C88986-05C6-431C-B04C-EAAEB3756193}"/>
              </a:ext>
            </a:extLst>
          </p:cNvPr>
          <p:cNvSpPr/>
          <p:nvPr/>
        </p:nvSpPr>
        <p:spPr>
          <a:xfrm>
            <a:off x="5564615" y="4644390"/>
            <a:ext cx="279400" cy="2027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5" name="Pfeil: nach unten gekrümmt 4">
            <a:extLst>
              <a:ext uri="{FF2B5EF4-FFF2-40B4-BE49-F238E27FC236}">
                <a16:creationId xmlns:a16="http://schemas.microsoft.com/office/drawing/2014/main" id="{06AAB0DE-8505-4618-BB07-FC8C67B9BA69}"/>
              </a:ext>
            </a:extLst>
          </p:cNvPr>
          <p:cNvSpPr/>
          <p:nvPr/>
        </p:nvSpPr>
        <p:spPr>
          <a:xfrm>
            <a:off x="2441725" y="3871191"/>
            <a:ext cx="2442950" cy="6956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Pfeil: nach unten gekrümmt 16">
            <a:extLst>
              <a:ext uri="{FF2B5EF4-FFF2-40B4-BE49-F238E27FC236}">
                <a16:creationId xmlns:a16="http://schemas.microsoft.com/office/drawing/2014/main" id="{C12B5E8F-0EC6-4D4A-8BF1-6D88CB89EB74}"/>
              </a:ext>
            </a:extLst>
          </p:cNvPr>
          <p:cNvSpPr/>
          <p:nvPr/>
        </p:nvSpPr>
        <p:spPr>
          <a:xfrm>
            <a:off x="5594647" y="3868942"/>
            <a:ext cx="2442950" cy="6956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E5E096B8-59BB-46C1-A8CD-772BAD622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114" y="5907374"/>
            <a:ext cx="2666999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600" dirty="0">
                <a:solidFill>
                  <a:schemeClr val="bg1"/>
                </a:solidFill>
              </a:rPr>
              <a:t>0.7x Macro overview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C96B96A4-FA45-4F89-8CC3-1E9205437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7" y="5905108"/>
            <a:ext cx="2697963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altLang="de-DE" dirty="0">
                <a:latin typeface="+mn-lt"/>
              </a:rPr>
              <a:t>5x BF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24AB64B6-4197-432C-8E61-DAA9BBB2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943" y="5905108"/>
            <a:ext cx="2872886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altLang="de-DE" dirty="0">
                <a:latin typeface="+mn-lt"/>
              </a:rPr>
              <a:t>50x BF</a:t>
            </a:r>
          </a:p>
        </p:txBody>
      </p:sp>
    </p:spTree>
    <p:extLst>
      <p:ext uri="{BB962C8B-B14F-4D97-AF65-F5344CB8AC3E}">
        <p14:creationId xmlns:p14="http://schemas.microsoft.com/office/powerpoint/2010/main" val="82002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>
            <a:extLst>
              <a:ext uri="{FF2B5EF4-FFF2-40B4-BE49-F238E27FC236}">
                <a16:creationId xmlns:a16="http://schemas.microsoft.com/office/drawing/2014/main" id="{2B0BA9AB-1CBA-4009-B4C4-E4ABC9A5BC23}"/>
              </a:ext>
            </a:extLst>
          </p:cNvPr>
          <p:cNvSpPr/>
          <p:nvPr/>
        </p:nvSpPr>
        <p:spPr>
          <a:xfrm>
            <a:off x="334963" y="4527014"/>
            <a:ext cx="5593397" cy="1602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C7A90D1-F81B-4C33-AADD-49ED80DC817E}"/>
              </a:ext>
            </a:extLst>
          </p:cNvPr>
          <p:cNvSpPr/>
          <p:nvPr/>
        </p:nvSpPr>
        <p:spPr>
          <a:xfrm>
            <a:off x="334963" y="2971745"/>
            <a:ext cx="5593397" cy="15546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C50B00B-BB3D-4D82-91C8-E48B4791705D}"/>
              </a:ext>
            </a:extLst>
          </p:cNvPr>
          <p:cNvSpPr/>
          <p:nvPr/>
        </p:nvSpPr>
        <p:spPr>
          <a:xfrm>
            <a:off x="334963" y="1089025"/>
            <a:ext cx="5593397" cy="18828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126479-3D7F-4FAF-8016-15E6AB34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1094000" cy="792000"/>
          </a:xfrm>
        </p:spPr>
        <p:txBody>
          <a:bodyPr/>
          <a:lstStyle/>
          <a:p>
            <a:r>
              <a:rPr lang="en-US" dirty="0"/>
              <a:t>DM8000 M/DM12000 M </a:t>
            </a:r>
            <a:r>
              <a:rPr lang="en-US" dirty="0">
                <a:cs typeface="Arial" panose="020B0604020202020204" pitchFamily="34" charset="0"/>
              </a:rPr>
              <a:t>benefits: More information on the sample surface within shorter time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88CE45-798C-4190-8533-1B71B925F41D}"/>
              </a:ext>
            </a:extLst>
          </p:cNvPr>
          <p:cNvSpPr/>
          <p:nvPr/>
        </p:nvSpPr>
        <p:spPr>
          <a:xfrm>
            <a:off x="6187439" y="1180212"/>
            <a:ext cx="524938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</a:pPr>
            <a:r>
              <a:rPr lang="en-US" b="1" dirty="0"/>
              <a:t>UV illumination for higher resolution can be combined with Oblique illumination technique to gain additional sample surface information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Inspect the sample at high magnification (150x) in color mode with brightfield, darkfield or interference contrast to reveal sample defects.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Increase the optical resolution by activating the UV illumination to visualize finest structures.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dirty="0"/>
              <a:t>Turn surfaces of low contrast at high resolution into crisp structured topographies to reveal defects at a first glance.</a:t>
            </a:r>
          </a:p>
        </p:txBody>
      </p:sp>
      <p:pic>
        <p:nvPicPr>
          <p:cNvPr id="25" name="Picture 8" descr="C:\CM Products\DM4000_6000 12inch\Application\Internet\Internet 3\150xBF.jpg">
            <a:extLst>
              <a:ext uri="{FF2B5EF4-FFF2-40B4-BE49-F238E27FC236}">
                <a16:creationId xmlns:a16="http://schemas.microsoft.com/office/drawing/2014/main" id="{F1651191-234B-470A-BBD0-0F826AAF9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73" r="3473" b="24476"/>
          <a:stretch/>
        </p:blipFill>
        <p:spPr bwMode="auto">
          <a:xfrm>
            <a:off x="1798319" y="1442915"/>
            <a:ext cx="1947871" cy="14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CM Products\DM4000_6000 12inch\Application\Internet\Internet 3\150xUV.jpg">
            <a:extLst>
              <a:ext uri="{FF2B5EF4-FFF2-40B4-BE49-F238E27FC236}">
                <a16:creationId xmlns:a16="http://schemas.microsoft.com/office/drawing/2014/main" id="{4A41D29B-DF22-4A79-87C0-80CB71D27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55" r="26548"/>
          <a:stretch/>
        </p:blipFill>
        <p:spPr bwMode="auto">
          <a:xfrm>
            <a:off x="1798319" y="3023015"/>
            <a:ext cx="1947872" cy="14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CM Products\DM4000_6000 12inch\Application\Internet\Internet 3\150xOUV.jpg">
            <a:extLst>
              <a:ext uri="{FF2B5EF4-FFF2-40B4-BE49-F238E27FC236}">
                <a16:creationId xmlns:a16="http://schemas.microsoft.com/office/drawing/2014/main" id="{71B057C1-4A24-4A8A-A9E1-BF48DA8D0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81" r="26698"/>
          <a:stretch/>
        </p:blipFill>
        <p:spPr bwMode="auto">
          <a:xfrm>
            <a:off x="1802287" y="4586605"/>
            <a:ext cx="1943903" cy="14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TSMC\UV 150x.jpg">
            <a:extLst>
              <a:ext uri="{FF2B5EF4-FFF2-40B4-BE49-F238E27FC236}">
                <a16:creationId xmlns:a16="http://schemas.microsoft.com/office/drawing/2014/main" id="{C457481A-4B95-4602-8788-D62D7B9C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678" y="1448313"/>
            <a:ext cx="1947872" cy="14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C:\TSMC\BF 150x.jpg">
            <a:extLst>
              <a:ext uri="{FF2B5EF4-FFF2-40B4-BE49-F238E27FC236}">
                <a16:creationId xmlns:a16="http://schemas.microsoft.com/office/drawing/2014/main" id="{23D33DF1-72AD-4808-8F75-0C5C3FF3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678" y="3023015"/>
            <a:ext cx="1947872" cy="145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C:\TSMC\BF+OBL 150x.jpg">
            <a:extLst>
              <a:ext uri="{FF2B5EF4-FFF2-40B4-BE49-F238E27FC236}">
                <a16:creationId xmlns:a16="http://schemas.microsoft.com/office/drawing/2014/main" id="{33BA70F4-31E6-4CF6-A6A7-66BC4BB9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36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678" y="4586606"/>
            <a:ext cx="1947872" cy="145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13">
            <a:extLst>
              <a:ext uri="{FF2B5EF4-FFF2-40B4-BE49-F238E27FC236}">
                <a16:creationId xmlns:a16="http://schemas.microsoft.com/office/drawing/2014/main" id="{14F2AB9A-7D70-4C2D-A1DD-78CCA8351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68" y="2034567"/>
            <a:ext cx="7729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150x BF</a:t>
            </a:r>
            <a:endParaRPr lang="de-DE" altLang="de-DE" sz="12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686AB819-0CC2-4DE0-9169-781D60C9A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67" y="3652603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150x UV</a:t>
            </a:r>
            <a:endParaRPr lang="de-DE" altLang="de-DE" sz="12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776F1F83-6310-470F-946D-D6AB3162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47" y="5277509"/>
            <a:ext cx="9012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de-DE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150x OUV</a:t>
            </a:r>
            <a:endParaRPr lang="de-DE" altLang="de-DE" sz="12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F3981BB-C970-4918-9E9C-15F5741D2E53}"/>
              </a:ext>
            </a:extLst>
          </p:cNvPr>
          <p:cNvSpPr txBox="1"/>
          <p:nvPr/>
        </p:nvSpPr>
        <p:spPr>
          <a:xfrm>
            <a:off x="558390" y="4296812"/>
            <a:ext cx="914400" cy="473285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Increasing</a:t>
            </a:r>
          </a:p>
          <a:p>
            <a:r>
              <a:rPr lang="en-US" sz="1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contrast</a:t>
            </a:r>
          </a:p>
        </p:txBody>
      </p:sp>
      <p:sp>
        <p:nvSpPr>
          <p:cNvPr id="43" name="Pfeil: nach unten gekrümmt 42">
            <a:extLst>
              <a:ext uri="{FF2B5EF4-FFF2-40B4-BE49-F238E27FC236}">
                <a16:creationId xmlns:a16="http://schemas.microsoft.com/office/drawing/2014/main" id="{BCFE0381-74EA-412A-A6EB-43EC8FD4A6A0}"/>
              </a:ext>
            </a:extLst>
          </p:cNvPr>
          <p:cNvSpPr/>
          <p:nvPr/>
        </p:nvSpPr>
        <p:spPr>
          <a:xfrm rot="5400000" flipV="1">
            <a:off x="-189239" y="2674107"/>
            <a:ext cx="1740960" cy="629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5" name="Pfeil: nach unten gekrümmt 44">
            <a:extLst>
              <a:ext uri="{FF2B5EF4-FFF2-40B4-BE49-F238E27FC236}">
                <a16:creationId xmlns:a16="http://schemas.microsoft.com/office/drawing/2014/main" id="{DB00ADC5-4E57-42BB-A0A4-C36D2ACB926B}"/>
              </a:ext>
            </a:extLst>
          </p:cNvPr>
          <p:cNvSpPr/>
          <p:nvPr/>
        </p:nvSpPr>
        <p:spPr>
          <a:xfrm rot="5400000" flipV="1">
            <a:off x="-169651" y="4405130"/>
            <a:ext cx="1740960" cy="629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1079FCD2-6BF6-49C1-B43B-8713B205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39" y="5539078"/>
            <a:ext cx="52425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de-DE" sz="1600" b="1" dirty="0">
                <a:latin typeface="+mn-lt"/>
                <a:cs typeface="Times New Roman" panose="02020603050405020304" pitchFamily="18" charset="0"/>
              </a:rPr>
              <a:t>Multi-functional </a:t>
            </a:r>
            <a:r>
              <a:rPr lang="de-DE" sz="1600" b="1" dirty="0">
                <a:latin typeface="+mn-lt"/>
                <a:cs typeface="Times New Roman" panose="02020603050405020304" pitchFamily="18" charset="0"/>
              </a:rPr>
              <a:t>HC PL APO 150x/0.90 IVIS BD</a:t>
            </a:r>
          </a:p>
          <a:p>
            <a:pPr algn="ctr"/>
            <a:r>
              <a:rPr lang="en-GB" altLang="de-DE" sz="1600" b="1" dirty="0">
                <a:latin typeface="+mn-lt"/>
                <a:cs typeface="Times New Roman" panose="02020603050405020304" pitchFamily="18" charset="0"/>
              </a:rPr>
              <a:t>objective: BF, DF, DIC, UV and oblique UV (OUV)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6CB2F92-47E7-4C8A-8EBC-9A74564A2904}"/>
              </a:ext>
            </a:extLst>
          </p:cNvPr>
          <p:cNvSpPr txBox="1"/>
          <p:nvPr/>
        </p:nvSpPr>
        <p:spPr>
          <a:xfrm>
            <a:off x="535127" y="2750891"/>
            <a:ext cx="914400" cy="473285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Increasing</a:t>
            </a:r>
          </a:p>
          <a:p>
            <a:r>
              <a:rPr lang="en-US" sz="1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resolution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B23F5E2-3118-49C0-B597-3C62CE6D6523}"/>
              </a:ext>
            </a:extLst>
          </p:cNvPr>
          <p:cNvSpPr txBox="1"/>
          <p:nvPr/>
        </p:nvSpPr>
        <p:spPr>
          <a:xfrm>
            <a:off x="1798318" y="1138858"/>
            <a:ext cx="1947871" cy="216867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Wafer microstructure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7206B0C-BEE9-45AD-B739-BC34052D180C}"/>
              </a:ext>
            </a:extLst>
          </p:cNvPr>
          <p:cNvSpPr txBox="1"/>
          <p:nvPr/>
        </p:nvSpPr>
        <p:spPr>
          <a:xfrm>
            <a:off x="4069078" y="1146478"/>
            <a:ext cx="1679259" cy="248164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Bumps on substrate</a:t>
            </a:r>
          </a:p>
        </p:txBody>
      </p:sp>
    </p:spTree>
    <p:extLst>
      <p:ext uri="{BB962C8B-B14F-4D97-AF65-F5344CB8AC3E}">
        <p14:creationId xmlns:p14="http://schemas.microsoft.com/office/powerpoint/2010/main" val="74050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2C66BF1-E867-49F3-A4E7-E0967DC50FB2}"/>
              </a:ext>
            </a:extLst>
          </p:cNvPr>
          <p:cNvGrpSpPr/>
          <p:nvPr/>
        </p:nvGrpSpPr>
        <p:grpSpPr>
          <a:xfrm>
            <a:off x="9333114" y="3409138"/>
            <a:ext cx="1475628" cy="2063127"/>
            <a:chOff x="9678957" y="3221290"/>
            <a:chExt cx="1475628" cy="2063127"/>
          </a:xfrm>
        </p:grpSpPr>
        <p:pic>
          <p:nvPicPr>
            <p:cNvPr id="12" name="Picture 16" descr="E:\DM4000_6000 12inch\Bilder\Katalog\Leica DM8000 M 45 links manueller Tisch-007.jpg">
              <a:extLst>
                <a:ext uri="{FF2B5EF4-FFF2-40B4-BE49-F238E27FC236}">
                  <a16:creationId xmlns:a16="http://schemas.microsoft.com/office/drawing/2014/main" id="{0C8781C1-C91D-4C9A-87AE-327EF8A1C1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83" t="24053" r="52038" b="29963"/>
            <a:stretch/>
          </p:blipFill>
          <p:spPr bwMode="auto">
            <a:xfrm>
              <a:off x="9678957" y="3229078"/>
              <a:ext cx="1475628" cy="2055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07C4D29-C5B5-44DA-B597-8830C202202C}"/>
                </a:ext>
              </a:extLst>
            </p:cNvPr>
            <p:cNvSpPr/>
            <p:nvPr/>
          </p:nvSpPr>
          <p:spPr>
            <a:xfrm>
              <a:off x="10665725" y="3221290"/>
              <a:ext cx="488860" cy="541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25126479-3D7F-4FAF-8016-15E6AB34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DM8000 M/DM12000 M </a:t>
            </a:r>
            <a:r>
              <a:rPr lang="en-US" dirty="0">
                <a:cs typeface="Arial" panose="020B0604020202020204" pitchFamily="34" charset="0"/>
              </a:rPr>
              <a:t>benefits: Higher quality due to ergonomic features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B51E33B-1575-4324-950C-DBE28D9DD772}"/>
              </a:ext>
            </a:extLst>
          </p:cNvPr>
          <p:cNvSpPr/>
          <p:nvPr/>
        </p:nvSpPr>
        <p:spPr>
          <a:xfrm>
            <a:off x="512064" y="1172845"/>
            <a:ext cx="5502915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</a:pPr>
            <a:r>
              <a:rPr lang="en-US" b="1" dirty="0"/>
              <a:t>Ergonomic design and automated features for fast and fatigue-free operation to avoid inattention during repetitive sample inspection.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b="1" dirty="0"/>
              <a:t>Height-adjustable focus knobs: </a:t>
            </a:r>
            <a:r>
              <a:rPr lang="en-US" dirty="0"/>
              <a:t>E</a:t>
            </a:r>
            <a:r>
              <a:rPr lang="en-US" altLang="de-DE" dirty="0"/>
              <a:t>rgonomic for operators with different hand sizes.</a:t>
            </a:r>
            <a:r>
              <a:rPr lang="de-DE" altLang="de-DE" dirty="0"/>
              <a:t> </a:t>
            </a:r>
            <a:r>
              <a:rPr lang="en-US" altLang="de-DE" dirty="0"/>
              <a:t>Integrated mechanical focus protection and torque adjustment for safe and fast operation.</a:t>
            </a:r>
            <a:endParaRPr lang="en-US" dirty="0"/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b="1" dirty="0"/>
              <a:t>ErgoTube: </a:t>
            </a:r>
            <a:r>
              <a:rPr lang="en-US" dirty="0"/>
              <a:t>Individually adjustable viewing height for fatigue-free sample inspection. Upright image allows fast orientation on the sample also for untrained users.</a:t>
            </a:r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-US" b="1" dirty="0"/>
              <a:t>Automated features: </a:t>
            </a:r>
            <a:r>
              <a:rPr lang="en-US" altLang="de-DE" dirty="0"/>
              <a:t>Front side Status LED display and programmable function keys for motorized and semi-motorized versions for easy and fast microscope operation.</a:t>
            </a:r>
            <a:endParaRPr lang="en-US" dirty="0"/>
          </a:p>
          <a:p>
            <a:pPr marL="228600" indent="-228600">
              <a:lnSpc>
                <a:spcPct val="90000"/>
              </a:lnSpc>
              <a:spcAft>
                <a:spcPts val="120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C192346-06F0-4F21-A8EF-84860CC8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581" y="1543882"/>
            <a:ext cx="1211161" cy="118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872AA14-20E2-4245-88F4-F085FEA0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73" b="96364" l="0" r="79297">
                        <a14:foregroundMark x1="4492" y1="42597" x2="4492" y2="42597"/>
                        <a14:foregroundMark x1="781" y1="60519" x2="781" y2="60519"/>
                        <a14:foregroundMark x1="6055" y1="79221" x2="6055" y2="79221"/>
                        <a14:foregroundMark x1="16992" y1="90130" x2="16992" y2="90130"/>
                        <a14:foregroundMark x1="4297" y1="96364" x2="4297" y2="96364"/>
                        <a14:foregroundMark x1="195" y1="53506" x2="195" y2="53506"/>
                        <a14:foregroundMark x1="79297" y1="43117" x2="79297" y2="43117"/>
                        <a14:foregroundMark x1="65039" y1="7273" x2="65039" y2="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2355"/>
          <a:stretch/>
        </p:blipFill>
        <p:spPr>
          <a:xfrm>
            <a:off x="6656872" y="1142558"/>
            <a:ext cx="1846050" cy="1583812"/>
          </a:xfrm>
          <a:prstGeom prst="rect">
            <a:avLst/>
          </a:prstGeom>
        </p:spPr>
      </p:pic>
      <p:pic>
        <p:nvPicPr>
          <p:cNvPr id="16" name="Picture 1036" descr="C:\CM Products\DM4000_6000 12inch\Bilder\Katalog\Leica DM8000 M Hand mit Smartmove-9.jpg">
            <a:extLst>
              <a:ext uri="{FF2B5EF4-FFF2-40B4-BE49-F238E27FC236}">
                <a16:creationId xmlns:a16="http://schemas.microsoft.com/office/drawing/2014/main" id="{E4F01A95-1CB4-466E-864E-3A97DAD8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787" b="18166"/>
          <a:stretch>
            <a:fillRect/>
          </a:stretch>
        </p:blipFill>
        <p:spPr bwMode="auto">
          <a:xfrm>
            <a:off x="6825490" y="3608862"/>
            <a:ext cx="1584599" cy="18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2">
            <a:extLst>
              <a:ext uri="{FF2B5EF4-FFF2-40B4-BE49-F238E27FC236}">
                <a16:creationId xmlns:a16="http://schemas.microsoft.com/office/drawing/2014/main" id="{2335CACF-ABA7-47EE-8B08-9ECEE929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871" y="2839984"/>
            <a:ext cx="1846051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altLang="de-DE" dirty="0">
                <a:latin typeface="+mn-lt"/>
              </a:rPr>
              <a:t>ErgoTube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5B6AD3E8-DB9E-4F41-A66D-5474271D8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766" y="2839984"/>
            <a:ext cx="1846051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altLang="de-DE" dirty="0">
                <a:latin typeface="+mn-lt"/>
              </a:rPr>
              <a:t>Height adjustable focus knobs</a:t>
            </a: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4D9E9775-9821-4189-8C5D-19E1EA6C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871" y="5583743"/>
            <a:ext cx="1846051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altLang="de-DE" dirty="0">
                <a:latin typeface="+mn-lt"/>
              </a:rPr>
              <a:t>Function keys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65ADD8B5-FD14-4D18-A5AF-5875C4FA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766" y="5575748"/>
            <a:ext cx="1846051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altLang="de-DE" dirty="0">
                <a:latin typeface="+mn-lt"/>
              </a:rPr>
              <a:t>Status indicator </a:t>
            </a:r>
          </a:p>
        </p:txBody>
      </p:sp>
    </p:spTree>
    <p:extLst>
      <p:ext uri="{BB962C8B-B14F-4D97-AF65-F5344CB8AC3E}">
        <p14:creationId xmlns:p14="http://schemas.microsoft.com/office/powerpoint/2010/main" val="196064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126479-3D7F-4FAF-8016-15E6AB34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0"/>
            <a:ext cx="11326012" cy="792000"/>
          </a:xfrm>
        </p:spPr>
        <p:txBody>
          <a:bodyPr/>
          <a:lstStyle/>
          <a:p>
            <a:r>
              <a:rPr lang="en-US" dirty="0"/>
              <a:t>DM8000 M/DM12000 M </a:t>
            </a:r>
            <a:r>
              <a:rPr lang="en-US" dirty="0">
                <a:cs typeface="Arial" panose="020B0604020202020204" pitchFamily="34" charset="0"/>
              </a:rPr>
              <a:t>benefits: Workflow support by intelligent functionality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11B9A5-21C5-4C59-92C8-CAB3F2AD87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901" y="3727050"/>
            <a:ext cx="2794787" cy="20960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5645EE-E2C1-49CF-A13A-7E2DED73D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864" y="3729206"/>
            <a:ext cx="2794787" cy="20960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A2D909-B41A-4358-8CF3-167B18C93F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883" y="3729206"/>
            <a:ext cx="2794787" cy="2096090"/>
          </a:xfrm>
          <a:prstGeom prst="rect">
            <a:avLst/>
          </a:prstGeom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997A3576-95C8-4998-9C25-2235A8C0B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865" y="5825296"/>
            <a:ext cx="2787964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600" dirty="0">
                <a:solidFill>
                  <a:schemeClr val="bg1"/>
                </a:solidFill>
              </a:rPr>
              <a:t>20x BF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73E6FF6-187A-4AA4-917A-2E344DE1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794" y="5827452"/>
            <a:ext cx="2787964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600" dirty="0">
                <a:solidFill>
                  <a:schemeClr val="bg1"/>
                </a:solidFill>
              </a:rPr>
              <a:t>20x DF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1B815A4-AD51-4A2C-B1A5-FAB9D28CD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899" y="5825296"/>
            <a:ext cx="2794787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1600" dirty="0">
                <a:solidFill>
                  <a:schemeClr val="bg1"/>
                </a:solidFill>
              </a:rPr>
              <a:t>20x DIC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DAEEE3C6-C9F3-4DF3-9F4D-6B5E9903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724" y="5670405"/>
            <a:ext cx="16761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200" dirty="0">
                <a:latin typeface="Arial" panose="020B0604020202020204" pitchFamily="34" charset="0"/>
              </a:rPr>
              <a:t>*for motorized and semi-motorized versions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D649611-5374-44F9-8BB7-18A2FF82CBF0}"/>
              </a:ext>
            </a:extLst>
          </p:cNvPr>
          <p:cNvSpPr/>
          <p:nvPr/>
        </p:nvSpPr>
        <p:spPr>
          <a:xfrm>
            <a:off x="531025" y="1077053"/>
            <a:ext cx="109904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Intelligent workflow support by manual, coded and motorized function to speed up sample inspection*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Illumination and contrast settings are automatically adjusted for the selected method by a single click of a button to save time and to avoid errors*.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/>
              <a:t>Integrated LED illumination for visible and UV light allows switching between different illumination techniques within seconds and optimize airflow around the microscope to keep the cleanroom clean.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Build-in focus finder for the inspection of highly reflecting surfaces to find the correct focus position quick and easy.</a:t>
            </a:r>
          </a:p>
        </p:txBody>
      </p:sp>
    </p:spTree>
    <p:extLst>
      <p:ext uri="{BB962C8B-B14F-4D97-AF65-F5344CB8AC3E}">
        <p14:creationId xmlns:p14="http://schemas.microsoft.com/office/powerpoint/2010/main" val="347473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113" name="Picture 2081" descr="C:\CM Products\DM4000_6000 12inch\Bilder\Katalog\Leica DM8000 M 45 links manueller Tisch-007.jpg">
            <a:extLst>
              <a:ext uri="{FF2B5EF4-FFF2-40B4-BE49-F238E27FC236}">
                <a16:creationId xmlns:a16="http://schemas.microsoft.com/office/drawing/2014/main" id="{FDC99417-CD0C-42C6-9891-1DF89724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9" t="5598" r="29816" b="2396"/>
          <a:stretch>
            <a:fillRect/>
          </a:stretch>
        </p:blipFill>
        <p:spPr bwMode="auto">
          <a:xfrm>
            <a:off x="1115569" y="3198005"/>
            <a:ext cx="2609585" cy="29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el 3">
            <a:extLst>
              <a:ext uri="{FF2B5EF4-FFF2-40B4-BE49-F238E27FC236}">
                <a16:creationId xmlns:a16="http://schemas.microsoft.com/office/drawing/2014/main" id="{0CD02B77-3186-48F8-8AB9-2235F9820F58}"/>
              </a:ext>
            </a:extLst>
          </p:cNvPr>
          <p:cNvSpPr txBox="1">
            <a:spLocks/>
          </p:cNvSpPr>
          <p:nvPr/>
        </p:nvSpPr>
        <p:spPr>
          <a:xfrm>
            <a:off x="375521" y="0"/>
            <a:ext cx="10969925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Raleway Light" panose="020B0403030101060003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/>
              <a:t>DM8000 M/DM12000 M</a:t>
            </a:r>
            <a:r>
              <a:rPr lang="en-US" dirty="0">
                <a:cs typeface="Arial" panose="020B0604020202020204" pitchFamily="34" charset="0"/>
              </a:rPr>
              <a:t>: System concept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F5AD4E-DA74-4E64-A996-97283E7D23BF}"/>
              </a:ext>
            </a:extLst>
          </p:cNvPr>
          <p:cNvSpPr txBox="1"/>
          <p:nvPr/>
        </p:nvSpPr>
        <p:spPr>
          <a:xfrm>
            <a:off x="530352" y="1191065"/>
            <a:ext cx="5285232" cy="15612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GB" altLang="de-DE" sz="1600" b="1" dirty="0">
                <a:cs typeface="Times New Roman" panose="02020603050405020304" pitchFamily="18" charset="0"/>
              </a:rPr>
              <a:t>DM8000 M / DM12000 M man</a:t>
            </a:r>
            <a:r>
              <a:rPr lang="en-GB" altLang="de-DE" sz="1600" dirty="0">
                <a:cs typeface="Times New Roman" panose="02020603050405020304" pitchFamily="18" charset="0"/>
              </a:rPr>
              <a:t> </a:t>
            </a:r>
          </a:p>
          <a:p>
            <a:r>
              <a:rPr lang="en-GB" altLang="de-DE" sz="1600" dirty="0">
                <a:cs typeface="Times New Roman" panose="02020603050405020304" pitchFamily="18" charset="0"/>
              </a:rPr>
              <a:t>(manual 8”/12” version)</a:t>
            </a:r>
          </a:p>
          <a:p>
            <a:endParaRPr lang="en-GB" sz="1600" dirty="0"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(Nearly) all microscope functions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Mot. objective nosepiece, mot. aperture diaphragm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RL and RL/TL version</a:t>
            </a:r>
            <a:endParaRPr lang="de-DE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D58D645-26F2-4D83-9030-987E937BFD4F}"/>
              </a:ext>
            </a:extLst>
          </p:cNvPr>
          <p:cNvSpPr txBox="1"/>
          <p:nvPr/>
        </p:nvSpPr>
        <p:spPr>
          <a:xfrm>
            <a:off x="6172200" y="1191065"/>
            <a:ext cx="5173246" cy="17989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GB" altLang="de-DE" sz="1600" b="1" dirty="0">
                <a:cs typeface="Times New Roman" panose="02020603050405020304" pitchFamily="18" charset="0"/>
              </a:rPr>
              <a:t>DM8000 M / DM12000 M mot</a:t>
            </a:r>
          </a:p>
          <a:p>
            <a:r>
              <a:rPr lang="en-GB" altLang="de-DE" sz="1600" dirty="0">
                <a:cs typeface="Times New Roman" panose="02020603050405020304" pitchFamily="18" charset="0"/>
              </a:rPr>
              <a:t>(motorized 8”/12” version)</a:t>
            </a:r>
          </a:p>
          <a:p>
            <a:pPr algn="ctr"/>
            <a:endParaRPr lang="en-GB" altLang="de-DE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Incl. contrast manager</a:t>
            </a:r>
            <a:endParaRPr lang="de-DE" altLang="de-DE" sz="16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Incl. light manager (mot. aperture/intensity)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Mot. objective nosepiece, mot. stage, mot.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RL and RL/TL version</a:t>
            </a:r>
            <a:endParaRPr lang="en-GB" sz="1600" dirty="0"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9DA2959-1D8F-43FF-AE2F-DDA00D8221AD}"/>
              </a:ext>
            </a:extLst>
          </p:cNvPr>
          <p:cNvSpPr/>
          <p:nvPr/>
        </p:nvSpPr>
        <p:spPr>
          <a:xfrm>
            <a:off x="4171730" y="3242961"/>
            <a:ext cx="3454366" cy="2926543"/>
          </a:xfrm>
          <a:prstGeom prst="rect">
            <a:avLst/>
          </a:prstGeom>
          <a:ln>
            <a:solidFill>
              <a:srgbClr val="999999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algn="ctr"/>
            <a:r>
              <a:rPr lang="de-DE" altLang="de-DE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Micro / Macro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Oblique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In-depth Darkfield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LED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de-DE" sz="1600" b="1" dirty="0">
              <a:cs typeface="Times New Roman" panose="02020603050405020304" pitchFamily="18" charset="0"/>
            </a:endParaRPr>
          </a:p>
          <a:p>
            <a:pPr algn="ctr"/>
            <a:r>
              <a:rPr lang="en-GB" altLang="de-DE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Plus</a:t>
            </a:r>
          </a:p>
          <a:p>
            <a:r>
              <a:rPr lang="en-GB" altLang="de-DE" sz="1600" dirty="0">
                <a:cs typeface="Times New Roman" panose="02020603050405020304" pitchFamily="18" charset="0"/>
              </a:rPr>
              <a:t>Option to choose between two incident light axis: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Electronic (standard samples)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de-DE" sz="1600" dirty="0">
                <a:cs typeface="Times New Roman" panose="02020603050405020304" pitchFamily="18" charset="0"/>
              </a:rPr>
              <a:t>Material (high samples)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75AD387-94D0-4354-99F8-A5ED1743340B}"/>
              </a:ext>
            </a:extLst>
          </p:cNvPr>
          <p:cNvGrpSpPr/>
          <p:nvPr/>
        </p:nvGrpSpPr>
        <p:grpSpPr>
          <a:xfrm>
            <a:off x="7957327" y="3176340"/>
            <a:ext cx="2698978" cy="2993164"/>
            <a:chOff x="7861110" y="1179162"/>
            <a:chExt cx="1463508" cy="1573704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6680DB00-7EBA-47CD-B933-D604F008B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725" t="4654" r="15782" b="4066"/>
            <a:stretch/>
          </p:blipFill>
          <p:spPr>
            <a:xfrm>
              <a:off x="7861110" y="1179162"/>
              <a:ext cx="1463508" cy="1573704"/>
            </a:xfrm>
            <a:prstGeom prst="rect">
              <a:avLst/>
            </a:prstGeom>
          </p:spPr>
        </p:pic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8A5F2FCA-DA3B-4CEF-A793-70C69832902B}"/>
                </a:ext>
              </a:extLst>
            </p:cNvPr>
            <p:cNvSpPr/>
            <p:nvPr/>
          </p:nvSpPr>
          <p:spPr>
            <a:xfrm>
              <a:off x="9096233" y="2339975"/>
              <a:ext cx="228385" cy="376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897838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_Slides">
  <a:themeElements>
    <a:clrScheme name="LMS Standard">
      <a:dk1>
        <a:srgbClr val="666666"/>
      </a:dk1>
      <a:lt1>
        <a:srgbClr val="FFFFFF"/>
      </a:lt1>
      <a:dk2>
        <a:srgbClr val="333333"/>
      </a:dk2>
      <a:lt2>
        <a:srgbClr val="FFFFFF"/>
      </a:lt2>
      <a:accent1>
        <a:srgbClr val="ED1B2F"/>
      </a:accent1>
      <a:accent2>
        <a:srgbClr val="666666"/>
      </a:accent2>
      <a:accent3>
        <a:srgbClr val="92D050"/>
      </a:accent3>
      <a:accent4>
        <a:srgbClr val="F2EB16"/>
      </a:accent4>
      <a:accent5>
        <a:srgbClr val="00AAE5"/>
      </a:accent5>
      <a:accent6>
        <a:srgbClr val="333333"/>
      </a:accent6>
      <a:hlink>
        <a:srgbClr val="666666"/>
      </a:hlink>
      <a:folHlink>
        <a:srgbClr val="666666"/>
      </a:folHlink>
    </a:clrScheme>
    <a:fontScheme name="LMS Standard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324000" tIns="0" rIns="324000" bIns="0" anchor="ctr"/>
      <a:lstStyle>
        <a:defPPr defTabSz="914400" eaLnBrk="1" fontAlgn="base" hangingPunct="1">
          <a:spcBef>
            <a:spcPct val="0"/>
          </a:spcBef>
          <a:spcAft>
            <a:spcPct val="0"/>
          </a:spcAft>
          <a:defRPr sz="2000" b="1" dirty="0" smtClean="0">
            <a:solidFill>
              <a:schemeClr val="bg1"/>
            </a:solidFill>
            <a:latin typeface="+mj-lt"/>
            <a:ea typeface="+mn-ea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Leica Microsystems Standard">
  <a:themeElements>
    <a:clrScheme name="LMS Standard">
      <a:dk1>
        <a:srgbClr val="666666"/>
      </a:dk1>
      <a:lt1>
        <a:srgbClr val="FFFFFF"/>
      </a:lt1>
      <a:dk2>
        <a:srgbClr val="333333"/>
      </a:dk2>
      <a:lt2>
        <a:srgbClr val="FFFFFF"/>
      </a:lt2>
      <a:accent1>
        <a:srgbClr val="ED1B2F"/>
      </a:accent1>
      <a:accent2>
        <a:srgbClr val="666666"/>
      </a:accent2>
      <a:accent3>
        <a:srgbClr val="92D050"/>
      </a:accent3>
      <a:accent4>
        <a:srgbClr val="F2EB16"/>
      </a:accent4>
      <a:accent5>
        <a:srgbClr val="00AAE5"/>
      </a:accent5>
      <a:accent6>
        <a:srgbClr val="333333"/>
      </a:accent6>
      <a:hlink>
        <a:srgbClr val="666666"/>
      </a:hlink>
      <a:folHlink>
        <a:srgbClr val="666666"/>
      </a:folHlink>
    </a:clrScheme>
    <a:fontScheme name="LMS Standard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 rtlCol="0" anchor="t">
        <a:noAutofit/>
      </a:bodyPr>
      <a:lstStyle>
        <a:defPPr>
          <a:defRPr sz="1400" dirty="0" err="1" smtClean="0">
            <a:solidFill>
              <a:srgbClr val="666666"/>
            </a:solidFill>
            <a:latin typeface="+mj-lt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708307c-5045-45d3-8f02-44f64eb922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3BD482977E6A4EA5BA06215F636617" ma:contentTypeVersion="13" ma:contentTypeDescription="Ein neues Dokument erstellen." ma:contentTypeScope="" ma:versionID="d7a3b3f5b1bb019b0c94dc351a06365c">
  <xsd:schema xmlns:xsd="http://www.w3.org/2001/XMLSchema" xmlns:xs="http://www.w3.org/2001/XMLSchema" xmlns:p="http://schemas.microsoft.com/office/2006/metadata/properties" xmlns:ns2="8708307c-5045-45d3-8f02-44f64eb9224c" xmlns:ns3="8320bef2-e62e-4131-94d6-acacc76a8d52" targetNamespace="http://schemas.microsoft.com/office/2006/metadata/properties" ma:root="true" ma:fieldsID="7c8388999a26b3ec555c375422284f60" ns2:_="" ns3:_="">
    <xsd:import namespace="8708307c-5045-45d3-8f02-44f64eb9224c"/>
    <xsd:import namespace="8320bef2-e62e-4131-94d6-acacc76a8d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307c-5045-45d3-8f02-44f64eb92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0bef2-e62e-4131-94d6-acacc76a8d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6F984-7760-4068-B30C-6F548425AD96}">
  <ds:schemaRefs>
    <ds:schemaRef ds:uri="http://purl.org/dc/dcmitype/"/>
    <ds:schemaRef ds:uri="http://schemas.microsoft.com/office/infopath/2007/PartnerControls"/>
    <ds:schemaRef ds:uri="8320bef2-e62e-4131-94d6-acacc76a8d52"/>
    <ds:schemaRef ds:uri="http://purl.org/dc/elements/1.1/"/>
    <ds:schemaRef ds:uri="http://schemas.microsoft.com/office/2006/metadata/properties"/>
    <ds:schemaRef ds:uri="8708307c-5045-45d3-8f02-44f64eb9224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254DA8-4412-401D-859E-30265D6FFD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95C3A-4535-4A6B-813C-8F4CA0CEE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8307c-5045-45d3-8f02-44f64eb9224c"/>
    <ds:schemaRef ds:uri="8320bef2-e62e-4131-94d6-acacc76a8d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981</Words>
  <Application>Microsoft Office PowerPoint</Application>
  <PresentationFormat>Breitbild</PresentationFormat>
  <Paragraphs>154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Open sans</vt:lpstr>
      <vt:lpstr>Raleway</vt:lpstr>
      <vt:lpstr>Raleway Light</vt:lpstr>
      <vt:lpstr>Times New Roman</vt:lpstr>
      <vt:lpstr>Title_Slides</vt:lpstr>
      <vt:lpstr>Content Leica Microsystems Standard</vt:lpstr>
      <vt:lpstr>Large stage inspection systems  DM8000 M / DM12000 M   See More, Detect Faster</vt:lpstr>
      <vt:lpstr>The DM8000 M and DM12000 M inspection systems</vt:lpstr>
      <vt:lpstr>DM8000 M/DM12000 M: Overview of industries and applications</vt:lpstr>
      <vt:lpstr>DM8000 M/DM12000 M: The step into the inspection world </vt:lpstr>
      <vt:lpstr>DM8000 M/DM12000 M benefits: Fast sample overview  </vt:lpstr>
      <vt:lpstr>DM8000 M/DM12000 M benefits: More information on the sample surface within shorter time </vt:lpstr>
      <vt:lpstr>DM8000 M/DM12000 M benefits: Higher quality due to ergonomic features</vt:lpstr>
      <vt:lpstr>DM8000 M/DM12000 M benefits: Workflow support by intelligent functionality </vt:lpstr>
      <vt:lpstr>PowerPoint-Präsentation</vt:lpstr>
      <vt:lpstr>PowerPoint-Präsentation</vt:lpstr>
      <vt:lpstr>Summary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Lusser, Markus</dc:creator>
  <cp:lastModifiedBy>Roccia, Donatina</cp:lastModifiedBy>
  <cp:revision>301</cp:revision>
  <cp:lastPrinted>2018-03-08T13:18:11Z</cp:lastPrinted>
  <dcterms:created xsi:type="dcterms:W3CDTF">2018-02-07T12:45:54Z</dcterms:created>
  <dcterms:modified xsi:type="dcterms:W3CDTF">2020-10-08T15:33:22Z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0x010100903BD482977E6A4EA5BA06215F636617</vt:lpwstr>
  </property>
</Properties>
</file>