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48" r:id="rId5"/>
  </p:sldMasterIdLst>
  <p:notesMasterIdLst>
    <p:notesMasterId r:id="rId20"/>
  </p:notesMasterIdLst>
  <p:handoutMasterIdLst>
    <p:handoutMasterId r:id="rId21"/>
  </p:handoutMasterIdLst>
  <p:sldIdLst>
    <p:sldId id="571" r:id="rId6"/>
    <p:sldId id="902" r:id="rId7"/>
    <p:sldId id="572" r:id="rId8"/>
    <p:sldId id="575" r:id="rId9"/>
    <p:sldId id="895" r:id="rId10"/>
    <p:sldId id="896" r:id="rId11"/>
    <p:sldId id="574" r:id="rId12"/>
    <p:sldId id="578" r:id="rId13"/>
    <p:sldId id="576" r:id="rId14"/>
    <p:sldId id="579" r:id="rId15"/>
    <p:sldId id="905" r:id="rId16"/>
    <p:sldId id="904" r:id="rId17"/>
    <p:sldId id="901" r:id="rId18"/>
    <p:sldId id="5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6E5595-FFD7-4B95-6032-71A97131ABDE}" name="Amla, Hajira" initials="AH" userId="S::hajira.amla@leica-microsystems.com::0cd846f9-0b6e-48a2-909b-d92155571044" providerId="AD"/>
  <p188:author id="{4DAE7FA9-6330-6C16-390F-617DFA8FA8CB}" name="Roccia, Donatina" initials="DR" userId="S::Donatina.Roccia@leica-microsystems.com::e7e3082a-0186-4fd2-b4bc-d7830b49102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ubert, Marjus" initials="SM" lastIdx="18" clrIdx="0">
    <p:extLst>
      <p:ext uri="{19B8F6BF-5375-455C-9EA6-DF929625EA0E}">
        <p15:presenceInfo xmlns:p15="http://schemas.microsoft.com/office/powerpoint/2012/main" userId="S::marjus.seubert@leica-microsystems.com::1cb7a259-bac4-417a-8ec3-f0a0459989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C1C1C1"/>
    <a:srgbClr val="F2EB16"/>
    <a:srgbClr val="666666"/>
    <a:srgbClr val="CCCCCC"/>
    <a:srgbClr val="999999"/>
    <a:srgbClr val="FFFFFF"/>
    <a:srgbClr val="000000"/>
    <a:srgbClr val="00AAE5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5" autoAdjust="0"/>
    <p:restoredTop sz="95319" autoAdjust="0"/>
  </p:normalViewPr>
  <p:slideViewPr>
    <p:cSldViewPr snapToGrid="0" snapToObjects="1" showGuides="1">
      <p:cViewPr varScale="1">
        <p:scale>
          <a:sx n="85" d="100"/>
          <a:sy n="85" d="100"/>
        </p:scale>
        <p:origin x="696" y="5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3516" y="78"/>
      </p:cViewPr>
      <p:guideLst>
        <p:guide orient="horz" pos="2880"/>
        <p:guide pos="2160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C4B8E-7DA3-49D5-928F-F4B2B5B8CABB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C5208-CAE8-4445-B47F-2801BA64D58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68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DCC5D-64BB-2E44-8893-16C9606E664B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B77D9-BEBB-C04E-AA16-03B209B80BA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0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334387" y="1657631"/>
            <a:ext cx="7089563" cy="3567463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7473195-3F72-5343-8F92-D9EF85C23A01}"/>
              </a:ext>
            </a:extLst>
          </p:cNvPr>
          <p:cNvSpPr/>
          <p:nvPr userDrawn="1"/>
        </p:nvSpPr>
        <p:spPr>
          <a:xfrm>
            <a:off x="7423950" y="1661094"/>
            <a:ext cx="4768050" cy="356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9DD8BE7E-A06B-7D47-BF5A-7E46FF1007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0" y="232912"/>
            <a:ext cx="1230050" cy="60427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4CD1EE4-909C-4D45-B237-A94EA9FFA0A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32402" y="5342127"/>
            <a:ext cx="305959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Eye to Insight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latin typeface="Raleway Light" panose="020B0403030101060003" pitchFamily="34" charset="77"/>
              <a:ea typeface="+mn-ea"/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7423950" y="1661094"/>
            <a:ext cx="4768050" cy="3564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334962" y="2041867"/>
            <a:ext cx="6864827" cy="1751930"/>
          </a:xfrm>
          <a:prstGeom prst="rect">
            <a:avLst/>
          </a:prstGeom>
        </p:spPr>
        <p:txBody>
          <a:bodyPr lIns="324000" tIns="0" rIns="0" bIns="0" anchor="b" anchorCtr="0"/>
          <a:lstStyle>
            <a:lvl1pPr>
              <a:defRPr b="1" baseline="0"/>
            </a:lvl1pPr>
          </a:lstStyle>
          <a:p>
            <a:r>
              <a:rPr lang="de-DE" dirty="0"/>
              <a:t>##</a:t>
            </a:r>
            <a:r>
              <a:rPr lang="de-DE" dirty="0" err="1"/>
              <a:t>Presentation</a:t>
            </a:r>
            <a:r>
              <a:rPr lang="de-DE" dirty="0"/>
              <a:t> Title##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4181475"/>
            <a:ext cx="6864350" cy="815975"/>
          </a:xfrm>
          <a:prstGeom prst="rect">
            <a:avLst/>
          </a:prstGeom>
        </p:spPr>
        <p:txBody>
          <a:bodyPr lIns="324000" tIns="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##Author##</a:t>
            </a:r>
            <a:br>
              <a:rPr lang="en-US" dirty="0"/>
            </a:br>
            <a:r>
              <a:rPr lang="en-US" dirty="0"/>
              <a:t>##Place and Date##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1661094"/>
            <a:ext cx="334963" cy="3564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334963" y="232912"/>
            <a:ext cx="7088987" cy="1424719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334964" y="5225094"/>
            <a:ext cx="7088986" cy="1083631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963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image w.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6172199" y="800100"/>
            <a:ext cx="6029327" cy="5508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0" y="800100"/>
            <a:ext cx="6019799" cy="5508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platzhalter 6" title="Caption - delete element if not needed"/>
          <p:cNvSpPr>
            <a:spLocks noGrp="1"/>
          </p:cNvSpPr>
          <p:nvPr>
            <p:ph type="body" sz="quarter" idx="16" hasCustomPrompt="1"/>
          </p:nvPr>
        </p:nvSpPr>
        <p:spPr>
          <a:xfrm>
            <a:off x="3174" y="5886250"/>
            <a:ext cx="6024563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Image Caption –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needed</a:t>
            </a:r>
            <a:endParaRPr lang="de-DE" dirty="0"/>
          </a:p>
        </p:txBody>
      </p:sp>
      <p:sp>
        <p:nvSpPr>
          <p:cNvPr id="11" name="Textplatzhalter 6" title="Caption - delete element if not needed"/>
          <p:cNvSpPr>
            <a:spLocks noGrp="1"/>
          </p:cNvSpPr>
          <p:nvPr>
            <p:ph type="body" sz="quarter" idx="17" hasCustomPrompt="1"/>
          </p:nvPr>
        </p:nvSpPr>
        <p:spPr>
          <a:xfrm>
            <a:off x="6170609" y="5886250"/>
            <a:ext cx="6034091" cy="432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Image Caption –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needed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89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9FCC3B"/>
          </p15:clr>
        </p15:guide>
        <p15:guide id="2" pos="3885">
          <p15:clr>
            <a:srgbClr val="9FCC3B"/>
          </p15:clr>
        </p15:guide>
        <p15:guide id="3" orient="horz" pos="2750">
          <p15:clr>
            <a:srgbClr val="9FCC3B"/>
          </p15:clr>
        </p15:guide>
        <p15:guide id="4" orient="horz" pos="2636">
          <p15:clr>
            <a:srgbClr val="9FCC3B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text 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>
          <a:xfrm>
            <a:off x="0" y="800100"/>
            <a:ext cx="12192000" cy="5508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49" y="1089025"/>
            <a:ext cx="3743325" cy="521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24337" y="1089025"/>
            <a:ext cx="3743325" cy="521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20062" y="1089025"/>
            <a:ext cx="3743325" cy="521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5341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5110" userDrawn="1">
          <p15:clr>
            <a:srgbClr val="9FCC3B"/>
          </p15:clr>
        </p15:guide>
        <p15:guide id="1" pos="2570" userDrawn="1">
          <p15:clr>
            <a:srgbClr val="9FCC3B"/>
          </p15:clr>
        </p15:guide>
        <p15:guide id="2" pos="2661" userDrawn="1">
          <p15:clr>
            <a:srgbClr val="9FCC3B"/>
          </p15:clr>
        </p15:guide>
        <p15:guide id="3" pos="5019" userDrawn="1">
          <p15:clr>
            <a:srgbClr val="9FCC3B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image top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49" y="4391526"/>
            <a:ext cx="3743325" cy="1917198"/>
          </a:xfrm>
          <a:prstGeom prst="rect">
            <a:avLst/>
          </a:prstGeom>
        </p:spPr>
        <p:txBody>
          <a:bodyPr lIns="0" tIns="0" rIns="32400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24337" y="4391526"/>
            <a:ext cx="3743325" cy="1917198"/>
          </a:xfrm>
          <a:prstGeom prst="rect">
            <a:avLst/>
          </a:prstGeom>
        </p:spPr>
        <p:txBody>
          <a:bodyPr lIns="324000" tIns="0" rIns="32400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20062" y="4391525"/>
            <a:ext cx="3743325" cy="1917199"/>
          </a:xfrm>
          <a:prstGeom prst="rect">
            <a:avLst/>
          </a:prstGeom>
        </p:spPr>
        <p:txBody>
          <a:bodyPr lIns="32400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-9526" y="800100"/>
            <a:ext cx="4089401" cy="338455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7"/>
          </p:nvPr>
        </p:nvSpPr>
        <p:spPr>
          <a:xfrm>
            <a:off x="4232275" y="800100"/>
            <a:ext cx="3743325" cy="338455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/>
          </p:nvPr>
        </p:nvSpPr>
        <p:spPr>
          <a:xfrm>
            <a:off x="8128000" y="800101"/>
            <a:ext cx="4064000" cy="33845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6" title="Caption - delete element if not needed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3762175"/>
            <a:ext cx="4079874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Image Caption –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needed</a:t>
            </a:r>
            <a:endParaRPr lang="de-DE" dirty="0"/>
          </a:p>
        </p:txBody>
      </p:sp>
      <p:sp>
        <p:nvSpPr>
          <p:cNvPr id="12" name="Textplatzhalter 6" title="Caption - delete element if not needed"/>
          <p:cNvSpPr>
            <a:spLocks noGrp="1"/>
          </p:cNvSpPr>
          <p:nvPr>
            <p:ph type="body" sz="quarter" idx="20" hasCustomPrompt="1"/>
          </p:nvPr>
        </p:nvSpPr>
        <p:spPr>
          <a:xfrm>
            <a:off x="8112125" y="3761975"/>
            <a:ext cx="4079874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Image Caption –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needed</a:t>
            </a:r>
            <a:endParaRPr lang="de-DE" dirty="0"/>
          </a:p>
        </p:txBody>
      </p:sp>
      <p:sp>
        <p:nvSpPr>
          <p:cNvPr id="13" name="Textplatzhalter 6" title="Caption - delete element if not needed"/>
          <p:cNvSpPr>
            <a:spLocks noGrp="1"/>
          </p:cNvSpPr>
          <p:nvPr>
            <p:ph type="body" sz="quarter" idx="21" hasCustomPrompt="1"/>
          </p:nvPr>
        </p:nvSpPr>
        <p:spPr>
          <a:xfrm>
            <a:off x="4232275" y="3761775"/>
            <a:ext cx="3743325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Image Caption –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needed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573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750" userDrawn="1">
          <p15:clr>
            <a:srgbClr val="9FCC3B"/>
          </p15:clr>
        </p15:guide>
        <p15:guide id="1" pos="2570">
          <p15:clr>
            <a:srgbClr val="9FCC3B"/>
          </p15:clr>
        </p15:guide>
        <p15:guide id="2" pos="2661">
          <p15:clr>
            <a:srgbClr val="9FCC3B"/>
          </p15:clr>
        </p15:guide>
        <p15:guide id="3" pos="5110">
          <p15:clr>
            <a:srgbClr val="9FCC3B"/>
          </p15:clr>
        </p15:guide>
        <p15:guide id="4" pos="5019">
          <p15:clr>
            <a:srgbClr val="9FCC3B"/>
          </p15:clr>
        </p15:guide>
        <p15:guide id="5" orient="horz" pos="2636" userDrawn="1">
          <p15:clr>
            <a:srgbClr val="9FCC3B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image w.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0" y="800100"/>
            <a:ext cx="4079075" cy="5508625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7"/>
          </p:nvPr>
        </p:nvSpPr>
        <p:spPr>
          <a:xfrm>
            <a:off x="4232275" y="800100"/>
            <a:ext cx="3743325" cy="5508625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/>
          </p:nvPr>
        </p:nvSpPr>
        <p:spPr>
          <a:xfrm>
            <a:off x="8128000" y="800100"/>
            <a:ext cx="4064000" cy="5508625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6" title="Caption - delete element if not needed"/>
          <p:cNvSpPr>
            <a:spLocks noGrp="1"/>
          </p:cNvSpPr>
          <p:nvPr>
            <p:ph type="body" sz="quarter" idx="19" hasCustomPrompt="1"/>
          </p:nvPr>
        </p:nvSpPr>
        <p:spPr>
          <a:xfrm>
            <a:off x="-9525" y="5886250"/>
            <a:ext cx="4089399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Image Caption –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needed</a:t>
            </a:r>
            <a:endParaRPr lang="de-DE" dirty="0"/>
          </a:p>
        </p:txBody>
      </p:sp>
      <p:sp>
        <p:nvSpPr>
          <p:cNvPr id="12" name="Textplatzhalter 6" title="Caption - delete element if not needed"/>
          <p:cNvSpPr>
            <a:spLocks noGrp="1"/>
          </p:cNvSpPr>
          <p:nvPr>
            <p:ph type="body" sz="quarter" idx="20" hasCustomPrompt="1"/>
          </p:nvPr>
        </p:nvSpPr>
        <p:spPr>
          <a:xfrm>
            <a:off x="8128800" y="5892400"/>
            <a:ext cx="4063200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Image Caption –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needed</a:t>
            </a:r>
            <a:endParaRPr lang="de-DE" dirty="0"/>
          </a:p>
        </p:txBody>
      </p:sp>
      <p:sp>
        <p:nvSpPr>
          <p:cNvPr id="13" name="Textplatzhalter 6" title="Caption - delete element if not needed"/>
          <p:cNvSpPr>
            <a:spLocks noGrp="1"/>
          </p:cNvSpPr>
          <p:nvPr>
            <p:ph type="body" sz="quarter" idx="21" hasCustomPrompt="1"/>
          </p:nvPr>
        </p:nvSpPr>
        <p:spPr>
          <a:xfrm>
            <a:off x="4224339" y="5892350"/>
            <a:ext cx="3751262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Image Caption –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needed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653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9FCC3B"/>
          </p15:clr>
        </p15:guide>
        <p15:guide id="2" pos="2661">
          <p15:clr>
            <a:srgbClr val="9FCC3B"/>
          </p15:clr>
        </p15:guide>
        <p15:guide id="3" pos="5110">
          <p15:clr>
            <a:srgbClr val="9FCC3B"/>
          </p15:clr>
        </p15:guide>
        <p15:guide id="4" pos="5019">
          <p15:clr>
            <a:srgbClr val="9FCC3B"/>
          </p15:clr>
        </p15:guide>
        <p15:guide id="5" orient="horz" pos="2750">
          <p15:clr>
            <a:srgbClr val="9FCC3B"/>
          </p15:clr>
        </p15:guide>
        <p15:guide id="6" orient="horz" pos="2636">
          <p15:clr>
            <a:srgbClr val="9FCC3B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text 2-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49" y="1089025"/>
            <a:ext cx="3743325" cy="52196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/>
          </p:nvPr>
        </p:nvSpPr>
        <p:spPr>
          <a:xfrm>
            <a:off x="4224338" y="800100"/>
            <a:ext cx="7967662" cy="5508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6" title="Caption - delete element if not needed"/>
          <p:cNvSpPr>
            <a:spLocks noGrp="1"/>
          </p:cNvSpPr>
          <p:nvPr>
            <p:ph type="body" sz="quarter" idx="20" hasCustomPrompt="1"/>
          </p:nvPr>
        </p:nvSpPr>
        <p:spPr>
          <a:xfrm>
            <a:off x="4224338" y="5886250"/>
            <a:ext cx="7967662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Image Caption –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needed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2364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9FCC3B"/>
          </p15:clr>
        </p15:guide>
        <p15:guide id="2" pos="2661">
          <p15:clr>
            <a:srgbClr val="9FCC3B"/>
          </p15:clr>
        </p15:guide>
        <p15:guide id="3" pos="5110">
          <p15:clr>
            <a:srgbClr val="9FCC3B"/>
          </p15:clr>
        </p15:guide>
        <p15:guide id="4" pos="5019">
          <p15:clr>
            <a:srgbClr val="9FCC3B"/>
          </p15:clr>
        </p15:guide>
        <p15:guide id="5" orient="horz" pos="2750">
          <p15:clr>
            <a:srgbClr val="9FCC3B"/>
          </p15:clr>
        </p15:guide>
        <p15:guide id="6" orient="horz" pos="2636">
          <p15:clr>
            <a:srgbClr val="9FCC3B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text 1-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49" y="1089025"/>
            <a:ext cx="7631114" cy="52196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/>
          </p:nvPr>
        </p:nvSpPr>
        <p:spPr>
          <a:xfrm>
            <a:off x="8128000" y="800100"/>
            <a:ext cx="4064000" cy="5508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6" title="Caption - delete element if not needed"/>
          <p:cNvSpPr>
            <a:spLocks noGrp="1"/>
          </p:cNvSpPr>
          <p:nvPr>
            <p:ph type="body" sz="quarter" idx="20" hasCustomPrompt="1"/>
          </p:nvPr>
        </p:nvSpPr>
        <p:spPr>
          <a:xfrm>
            <a:off x="8112125" y="5890076"/>
            <a:ext cx="4079874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Image Caption –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needed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856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9FCC3B"/>
          </p15:clr>
        </p15:guide>
        <p15:guide id="2" pos="2661">
          <p15:clr>
            <a:srgbClr val="9FCC3B"/>
          </p15:clr>
        </p15:guide>
        <p15:guide id="3" pos="5110">
          <p15:clr>
            <a:srgbClr val="9FCC3B"/>
          </p15:clr>
        </p15:guide>
        <p15:guide id="4" pos="5019">
          <p15:clr>
            <a:srgbClr val="9FCC3B"/>
          </p15:clr>
        </p15:guide>
        <p15:guide id="5" orient="horz" pos="2750">
          <p15:clr>
            <a:srgbClr val="9FCC3B"/>
          </p15:clr>
        </p15:guide>
        <p15:guide id="6" orient="horz" pos="2636">
          <p15:clr>
            <a:srgbClr val="9FCC3B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player 16:9 w.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908050"/>
            <a:ext cx="12192000" cy="540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8736C-CCE9-704D-AC87-83EBC38C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platzhalter 6" title="Caption - delete element if not needed"/>
          <p:cNvSpPr>
            <a:spLocks noGrp="1"/>
          </p:cNvSpPr>
          <p:nvPr>
            <p:ph type="body" sz="quarter" idx="16" hasCustomPrompt="1"/>
          </p:nvPr>
        </p:nvSpPr>
        <p:spPr>
          <a:xfrm>
            <a:off x="10217892" y="1089025"/>
            <a:ext cx="1639146" cy="52197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lIns="0" tIns="0" rIns="0" bIns="216000" anchor="t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Video Caption –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needed</a:t>
            </a:r>
            <a:endParaRPr lang="de-DE" dirty="0"/>
          </a:p>
        </p:txBody>
      </p:sp>
      <p:sp>
        <p:nvSpPr>
          <p:cNvPr id="13" name="Medienplatzhalter 12"/>
          <p:cNvSpPr>
            <a:spLocks noGrp="1" noChangeAspect="1"/>
          </p:cNvSpPr>
          <p:nvPr>
            <p:ph type="media" sz="quarter" idx="17"/>
          </p:nvPr>
        </p:nvSpPr>
        <p:spPr>
          <a:xfrm>
            <a:off x="345852" y="814913"/>
            <a:ext cx="9724450" cy="54938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985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0">
          <p15:clr>
            <a:srgbClr val="9FCC3B"/>
          </p15:clr>
        </p15:guide>
        <p15:guide id="2" orient="horz" pos="2636">
          <p15:clr>
            <a:srgbClr val="9FCC3B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5245-DCE4-3B49-B000-31728A9F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27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083" y="1661094"/>
            <a:ext cx="6815917" cy="3564000"/>
          </a:xfrm>
          <a:prstGeom prst="rect">
            <a:avLst/>
          </a:prstGeom>
        </p:spPr>
      </p:pic>
      <p:pic>
        <p:nvPicPr>
          <p:cNvPr id="6" name="Grafik 2">
            <a:extLst>
              <a:ext uri="{FF2B5EF4-FFF2-40B4-BE49-F238E27FC236}">
                <a16:creationId xmlns:a16="http://schemas.microsoft.com/office/drawing/2014/main" id="{9DD8BE7E-A06B-7D47-BF5A-7E46FF1007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0" y="232912"/>
            <a:ext cx="1230050" cy="60427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4CD1EE4-909C-4D45-B237-A94EA9FFA0A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32402" y="5342127"/>
            <a:ext cx="305959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Eye to Insight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latin typeface="Raleway Light" panose="020B0403030101060003" pitchFamily="34" charset="77"/>
              <a:ea typeface="+mn-ea"/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0" y="1661094"/>
            <a:ext cx="334963" cy="3560537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334387" y="1657631"/>
            <a:ext cx="7089563" cy="3567463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 bwMode="auto">
          <a:xfrm>
            <a:off x="334387" y="2993274"/>
            <a:ext cx="5761613" cy="105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4000" tIns="0" rIns="0" bIns="0" rtlCol="0" anchor="ctr">
            <a:noAutofit/>
          </a:bodyPr>
          <a:lstStyle/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Thank</a:t>
            </a:r>
            <a:r>
              <a:rPr lang="de-DE" sz="4000" b="1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 You!</a:t>
            </a:r>
            <a:endParaRPr lang="de-DE" sz="40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34963" y="232912"/>
            <a:ext cx="7088987" cy="1424719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334964" y="5225094"/>
            <a:ext cx="7088986" cy="1083631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12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736C-CCE9-704D-AC87-83EBC38C6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aleway Light" panose="020B0403030101060003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Rectangle 13"/>
          <p:cNvSpPr/>
          <p:nvPr userDrawn="1"/>
        </p:nvSpPr>
        <p:spPr>
          <a:xfrm>
            <a:off x="-3018" y="792001"/>
            <a:ext cx="857094" cy="5516724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57350" y="2451994"/>
            <a:ext cx="10199688" cy="863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b="1">
                <a:solidFill>
                  <a:srgbClr val="CCCCCC"/>
                </a:solidFill>
                <a:latin typeface="+mj-lt"/>
              </a:defRPr>
            </a:lvl1pPr>
          </a:lstStyle>
          <a:p>
            <a:pPr lvl="0"/>
            <a:r>
              <a:rPr lang="de-DE"/>
              <a:t>Agenda item #2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657350" y="1190224"/>
            <a:ext cx="10199688" cy="863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de-DE" dirty="0"/>
              <a:t>Agenda item #1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657350" y="3713764"/>
            <a:ext cx="10199688" cy="863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b="1">
                <a:solidFill>
                  <a:srgbClr val="CCCCCC"/>
                </a:solidFill>
                <a:latin typeface="+mj-lt"/>
              </a:defRPr>
            </a:lvl1pPr>
          </a:lstStyle>
          <a:p>
            <a:pPr lvl="0"/>
            <a:r>
              <a:rPr lang="de-DE"/>
              <a:t>Agenda item #3</a:t>
            </a:r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657350" y="4975533"/>
            <a:ext cx="10199688" cy="863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b="1">
                <a:solidFill>
                  <a:srgbClr val="CCCCCC"/>
                </a:solidFill>
                <a:latin typeface="+mj-lt"/>
              </a:defRPr>
            </a:lvl1pPr>
          </a:lstStyle>
          <a:p>
            <a:pPr lvl="0"/>
            <a:r>
              <a:rPr lang="de-DE"/>
              <a:t>Agenda item #4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78419" y="1155052"/>
            <a:ext cx="952500" cy="952500"/>
          </a:xfrm>
          <a:prstGeom prst="ellipse">
            <a:avLst/>
          </a:prstGeom>
          <a:solidFill>
            <a:srgbClr val="666666"/>
          </a:solidFill>
          <a:ln w="571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78419" y="2417150"/>
            <a:ext cx="952500" cy="952500"/>
          </a:xfrm>
          <a:prstGeom prst="ellipse">
            <a:avLst/>
          </a:prstGeom>
          <a:solidFill>
            <a:srgbClr val="CCCCCC"/>
          </a:solidFill>
          <a:ln w="571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78419" y="3679248"/>
            <a:ext cx="952500" cy="952500"/>
          </a:xfrm>
          <a:prstGeom prst="ellipse">
            <a:avLst/>
          </a:prstGeom>
          <a:solidFill>
            <a:srgbClr val="CCCCCC"/>
          </a:solidFill>
          <a:ln w="571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23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78419" y="4941345"/>
            <a:ext cx="952500" cy="952500"/>
          </a:xfrm>
          <a:prstGeom prst="ellipse">
            <a:avLst/>
          </a:prstGeom>
          <a:solidFill>
            <a:srgbClr val="CCCCCC"/>
          </a:solidFill>
          <a:ln w="571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295378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text bg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0" y="799558"/>
            <a:ext cx="12192000" cy="550916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8736C-CCE9-704D-AC87-83EBC38C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 title="inst">
            <a:extLst>
              <a:ext uri="{FF2B5EF4-FFF2-40B4-BE49-F238E27FC236}">
                <a16:creationId xmlns:a16="http://schemas.microsoft.com/office/drawing/2014/main" id="{225B4EDA-85C2-F94B-86F6-1949A0D9E1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000" y="1089025"/>
            <a:ext cx="11522076" cy="521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1429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image w. caption top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736C-CCE9-704D-AC87-83EBC38C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 title="inst">
            <a:extLst>
              <a:ext uri="{FF2B5EF4-FFF2-40B4-BE49-F238E27FC236}">
                <a16:creationId xmlns:a16="http://schemas.microsoft.com/office/drawing/2014/main" id="{225B4EDA-85C2-F94B-86F6-1949A0D9E1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4365625"/>
            <a:ext cx="11522076" cy="19431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0" y="800100"/>
            <a:ext cx="12192000" cy="338731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6" title="Caption - delete element if not needed"/>
          <p:cNvSpPr>
            <a:spLocks noGrp="1"/>
          </p:cNvSpPr>
          <p:nvPr>
            <p:ph type="body" sz="quarter" idx="16" hasCustomPrompt="1"/>
          </p:nvPr>
        </p:nvSpPr>
        <p:spPr>
          <a:xfrm>
            <a:off x="9525" y="3761593"/>
            <a:ext cx="12192000" cy="432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Image Caption –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needed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5451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0" userDrawn="1">
          <p15:clr>
            <a:srgbClr val="9FCC3B"/>
          </p15:clr>
        </p15:guide>
        <p15:guide id="2" orient="horz" pos="2636" userDrawn="1">
          <p15:clr>
            <a:srgbClr val="9FCC3B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image w.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736C-CCE9-704D-AC87-83EBC38C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0" y="800100"/>
            <a:ext cx="12192000" cy="550862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6" title="Caption - delete element if not needed"/>
          <p:cNvSpPr>
            <a:spLocks noGrp="1"/>
          </p:cNvSpPr>
          <p:nvPr>
            <p:ph type="body" sz="quarter" idx="16" hasCustomPrompt="1"/>
          </p:nvPr>
        </p:nvSpPr>
        <p:spPr>
          <a:xfrm>
            <a:off x="9525" y="5875942"/>
            <a:ext cx="12192000" cy="432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Image Caption –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needed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221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0">
          <p15:clr>
            <a:srgbClr val="9FCC3B"/>
          </p15:clr>
        </p15:guide>
        <p15:guide id="2" orient="horz" pos="2636">
          <p15:clr>
            <a:srgbClr val="9FCC3B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text bg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0" y="800100"/>
            <a:ext cx="12192000" cy="5508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50" y="1089025"/>
            <a:ext cx="5683250" cy="521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85486-6597-9240-93C0-1DC01F85C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89025"/>
            <a:ext cx="5684838" cy="521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545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9FCC3B"/>
          </p15:clr>
        </p15:guide>
        <p15:guide id="2" pos="3885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image w. caption top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6172199" y="800100"/>
            <a:ext cx="6029327" cy="339407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0" y="800100"/>
            <a:ext cx="6019799" cy="338455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50" y="4365625"/>
            <a:ext cx="5683250" cy="19431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85486-6597-9240-93C0-1DC01F85C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365625"/>
            <a:ext cx="5684838" cy="19431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platzhalter 6" title="Caption - delete element if not needed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768525"/>
            <a:ext cx="6024563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Image Caption –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needed</a:t>
            </a:r>
            <a:endParaRPr lang="de-DE" dirty="0"/>
          </a:p>
        </p:txBody>
      </p:sp>
      <p:sp>
        <p:nvSpPr>
          <p:cNvPr id="11" name="Textplatzhalter 6" title="Caption - delete element if not needed"/>
          <p:cNvSpPr>
            <a:spLocks noGrp="1"/>
          </p:cNvSpPr>
          <p:nvPr>
            <p:ph type="body" sz="quarter" idx="17" hasCustomPrompt="1"/>
          </p:nvPr>
        </p:nvSpPr>
        <p:spPr>
          <a:xfrm>
            <a:off x="6167435" y="3762175"/>
            <a:ext cx="6034091" cy="432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Image Caption –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needed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4570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750" userDrawn="1">
          <p15:clr>
            <a:srgbClr val="9FCC3B"/>
          </p15:clr>
        </p15:guide>
        <p15:guide id="1" pos="3795">
          <p15:clr>
            <a:srgbClr val="9FCC3B"/>
          </p15:clr>
        </p15:guide>
        <p15:guide id="2" pos="3885">
          <p15:clr>
            <a:srgbClr val="9FCC3B"/>
          </p15:clr>
        </p15:guide>
        <p15:guide id="3" orient="horz" pos="2636" userDrawn="1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col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50" y="3767059"/>
            <a:ext cx="5683250" cy="2525764"/>
          </a:xfrm>
          <a:prstGeom prst="rect">
            <a:avLst/>
          </a:prstGeom>
          <a:ln w="28575">
            <a:solidFill>
              <a:srgbClr val="ED1B2F"/>
            </a:solidFill>
          </a:ln>
        </p:spPr>
        <p:txBody>
          <a:bodyPr lIns="180000" tIns="180000" rIns="180000" bIns="180000"/>
          <a:lstStyle>
            <a:lvl1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34963" y="1073123"/>
            <a:ext cx="5683250" cy="2525764"/>
          </a:xfrm>
          <a:prstGeom prst="rect">
            <a:avLst/>
          </a:prstGeom>
          <a:ln w="28575">
            <a:solidFill>
              <a:srgbClr val="ED1B2F"/>
            </a:solidFill>
          </a:ln>
        </p:spPr>
        <p:txBody>
          <a:bodyPr lIns="180000" tIns="180000" rIns="180000" bIns="180000"/>
          <a:lstStyle>
            <a:lvl1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67438" y="1073123"/>
            <a:ext cx="5683250" cy="2525764"/>
          </a:xfrm>
          <a:prstGeom prst="rect">
            <a:avLst/>
          </a:prstGeom>
          <a:ln w="28575">
            <a:solidFill>
              <a:srgbClr val="ED1B2F"/>
            </a:solidFill>
          </a:ln>
        </p:spPr>
        <p:txBody>
          <a:bodyPr lIns="180000" tIns="180000" rIns="180000" bIns="180000"/>
          <a:lstStyle>
            <a:lvl1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173788" y="3767059"/>
            <a:ext cx="5683250" cy="2525764"/>
          </a:xfrm>
          <a:prstGeom prst="rect">
            <a:avLst/>
          </a:prstGeom>
          <a:ln w="28575">
            <a:solidFill>
              <a:srgbClr val="ED1B2F"/>
            </a:solidFill>
          </a:ln>
        </p:spPr>
        <p:txBody>
          <a:bodyPr lIns="180000" tIns="180000" rIns="180000" bIns="180000"/>
          <a:lstStyle>
            <a:lvl1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0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9FCC3B"/>
          </p15:clr>
        </p15:guide>
        <p15:guide id="2" pos="3885">
          <p15:clr>
            <a:srgbClr val="9FCC3B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441934010,&quot;Placement&quot;:&quot;Footer&quot;,&quot;Top&quot;:519.343,&quot;Left&quot;:395.697723,&quot;SlideWidth&quot;:960,&quot;SlideHeight&quot;:540}">
            <a:extLst>
              <a:ext uri="{FF2B5EF4-FFF2-40B4-BE49-F238E27FC236}">
                <a16:creationId xmlns:a16="http://schemas.microsoft.com/office/drawing/2014/main" id="{0F67BD3D-CFA5-4F4E-90E1-04D7CBB01FC9}"/>
              </a:ext>
            </a:extLst>
          </p:cNvPr>
          <p:cNvSpPr txBox="1"/>
          <p:nvPr userDrawn="1"/>
        </p:nvSpPr>
        <p:spPr bwMode="auto">
          <a:xfrm>
            <a:off x="5025361" y="6595656"/>
            <a:ext cx="2141279" cy="26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D89B2B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Confidential - Company Proprietary</a:t>
            </a:r>
          </a:p>
        </p:txBody>
      </p:sp>
    </p:spTree>
    <p:extLst>
      <p:ext uri="{BB962C8B-B14F-4D97-AF65-F5344CB8AC3E}">
        <p14:creationId xmlns:p14="http://schemas.microsoft.com/office/powerpoint/2010/main" val="308545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Raleway" panose="020B0503030101060003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9FCC3B"/>
          </p15:clr>
        </p15:guide>
        <p15:guide id="2" orient="horz" pos="3974">
          <p15:clr>
            <a:srgbClr val="FBAE40"/>
          </p15:clr>
        </p15:guide>
        <p15:guide id="3" orient="horz" pos="572">
          <p15:clr>
            <a:srgbClr val="FBAE40"/>
          </p15:clr>
        </p15:guide>
        <p15:guide id="4" pos="211">
          <p15:clr>
            <a:srgbClr val="F26B43"/>
          </p15:clr>
        </p15:guide>
        <p15:guide id="5" pos="7469">
          <p15:clr>
            <a:srgbClr val="F26B43"/>
          </p15:clr>
        </p15:guide>
        <p15:guide id="6" orient="horz" pos="686">
          <p15:clr>
            <a:srgbClr val="F26B43"/>
          </p15:clr>
        </p15:guide>
        <p15:guide id="7" orient="horz" pos="2273">
          <p15:clr>
            <a:srgbClr val="9FCC3B"/>
          </p15:clr>
        </p15:guide>
        <p15:guide id="8" orient="horz" pos="386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 flipV="1">
            <a:off x="0" y="0"/>
            <a:ext cx="12192000" cy="800100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790" y="6387179"/>
            <a:ext cx="884054" cy="40338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2D3BE-EE34-CC46-BFEE-A9A38B90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0"/>
            <a:ext cx="10969925" cy="79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leica_footer_1">
            <a:extLst>
              <a:ext uri="{FF2B5EF4-FFF2-40B4-BE49-F238E27FC236}">
                <a16:creationId xmlns:a16="http://schemas.microsoft.com/office/drawing/2014/main" id="{FBF224AC-C45F-724F-9F91-B6457813B55B}"/>
              </a:ext>
            </a:extLst>
          </p:cNvPr>
          <p:cNvSpPr txBox="1">
            <a:spLocks/>
          </p:cNvSpPr>
          <p:nvPr userDrawn="1"/>
        </p:nvSpPr>
        <p:spPr>
          <a:xfrm>
            <a:off x="336550" y="6437516"/>
            <a:ext cx="8391398" cy="3651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Cleanliness analysis solutions_customer presentation | MC-0010033 | 28.11.2024</a:t>
            </a:r>
          </a:p>
          <a:p>
            <a:r>
              <a:rPr lang="en-US" dirty="0">
                <a:solidFill>
                  <a:srgbClr val="999999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Leica Microsystems GmbH. Registered Office: Wetzlar. All rights reserved, also regarding any disposal, exploitation, reproduction, editing, distribution, as well as in the event of applications for industrial property rights.</a:t>
            </a:r>
          </a:p>
          <a:p>
            <a:endParaRPr lang="de-DE" dirty="0">
              <a:solidFill>
                <a:srgbClr val="666666">
                  <a:tint val="75000"/>
                </a:srgb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B6CCD466-6807-A340-918F-75A442FD401D}"/>
              </a:ext>
            </a:extLst>
          </p:cNvPr>
          <p:cNvSpPr txBox="1">
            <a:spLocks/>
          </p:cNvSpPr>
          <p:nvPr userDrawn="1"/>
        </p:nvSpPr>
        <p:spPr>
          <a:xfrm>
            <a:off x="11084368" y="114299"/>
            <a:ext cx="770475" cy="3405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defTabSz="457200">
              <a:defRPr sz="600" b="1">
                <a:solidFill>
                  <a:srgbClr val="ED1B2F"/>
                </a:solidFill>
                <a:latin typeface="Arial" panose="020B0604020202020204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r"/>
            <a:fld id="{C8D81D85-9ECC-482E-9FB6-ED8F50D83053}" type="slidenum">
              <a:rPr lang="de-DE" sz="1100" b="0" smtClean="0">
                <a:solidFill>
                  <a:schemeClr val="bg1"/>
                </a:solidFill>
                <a:latin typeface="Raleway" panose="020B0503030101060003" pitchFamily="34" charset="0"/>
              </a:rPr>
              <a:pPr algn="r"/>
              <a:t>‹Nr.›</a:t>
            </a:fld>
            <a:endParaRPr lang="de-DE" sz="1100" b="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3" name="MSIPCMContentMarking" descr="{&quot;HashCode&quot;:-1441934010,&quot;Placement&quot;:&quot;Footer&quot;,&quot;Top&quot;:519.343,&quot;Left&quot;:395.697723,&quot;SlideWidth&quot;:960,&quot;SlideHeight&quot;:540}">
            <a:extLst>
              <a:ext uri="{FF2B5EF4-FFF2-40B4-BE49-F238E27FC236}">
                <a16:creationId xmlns:a16="http://schemas.microsoft.com/office/drawing/2014/main" id="{63C8238D-248A-4C24-B003-D45D6D704ED7}"/>
              </a:ext>
            </a:extLst>
          </p:cNvPr>
          <p:cNvSpPr txBox="1"/>
          <p:nvPr userDrawn="1"/>
        </p:nvSpPr>
        <p:spPr>
          <a:xfrm>
            <a:off x="5025361" y="6595656"/>
            <a:ext cx="2141279" cy="26234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D89B2B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 - Company Proprietary</a:t>
            </a:r>
          </a:p>
        </p:txBody>
      </p:sp>
    </p:spTree>
    <p:extLst>
      <p:ext uri="{BB962C8B-B14F-4D97-AF65-F5344CB8AC3E}">
        <p14:creationId xmlns:p14="http://schemas.microsoft.com/office/powerpoint/2010/main" val="131412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0" r:id="rId2"/>
    <p:sldLayoutId id="2147483664" r:id="rId3"/>
    <p:sldLayoutId id="2147483666" r:id="rId4"/>
    <p:sldLayoutId id="2147483652" r:id="rId5"/>
    <p:sldLayoutId id="2147483665" r:id="rId6"/>
    <p:sldLayoutId id="2147483672" r:id="rId7"/>
    <p:sldLayoutId id="2147483667" r:id="rId8"/>
    <p:sldLayoutId id="2147483662" r:id="rId9"/>
    <p:sldLayoutId id="2147483663" r:id="rId10"/>
    <p:sldLayoutId id="2147483668" r:id="rId11"/>
    <p:sldLayoutId id="2147483670" r:id="rId12"/>
    <p:sldLayoutId id="2147483669" r:id="rId13"/>
    <p:sldLayoutId id="2147483671" r:id="rId14"/>
    <p:sldLayoutId id="214748365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Raleway Light" panose="020B0403030101060003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9FCC3B"/>
          </p15:clr>
        </p15:guide>
        <p15:guide id="3" orient="horz" pos="3974" userDrawn="1">
          <p15:clr>
            <a:srgbClr val="FBAE40"/>
          </p15:clr>
        </p15:guide>
        <p15:guide id="4" orient="horz" pos="504" userDrawn="1">
          <p15:clr>
            <a:srgbClr val="FBAE40"/>
          </p15:clr>
        </p15:guide>
        <p15:guide id="5" pos="21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orient="horz" pos="2273" userDrawn="1">
          <p15:clr>
            <a:srgbClr val="9FCC3B"/>
          </p15:clr>
        </p15:guide>
        <p15:guide id="9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DA146D7C-3E57-4D85-8E61-03A7763B8E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" b="161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CC3ACEC-15EC-4E05-BFE0-04C3456D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Cleanliness Analysis Solutions</a:t>
            </a:r>
            <a:br>
              <a:rPr lang="de-CH" dirty="0"/>
            </a:br>
            <a:br>
              <a:rPr lang="de-CH" dirty="0"/>
            </a:br>
            <a:r>
              <a:rPr lang="de-CH" dirty="0"/>
              <a:t>Target contamination fast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2842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5DD6E-1458-4B1F-8D1D-84E10FB2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path to meet your future needs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46A882B-9D6D-48F4-A96C-0278CAB5B222}"/>
              </a:ext>
            </a:extLst>
          </p:cNvPr>
          <p:cNvSpPr txBox="1"/>
          <p:nvPr/>
        </p:nvSpPr>
        <p:spPr>
          <a:xfrm>
            <a:off x="510139" y="1201372"/>
            <a:ext cx="60239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Advance to simultaneous visual and chemical particle analysis by upgrading to a 2-in-1 solution. The DM6 M microscope can be easily retrofitted with a Laser Induced Breakdown Spectroscopy (LIBS).</a:t>
            </a:r>
          </a:p>
          <a:p>
            <a:endParaRPr lang="en-US" b="1" dirty="0">
              <a:solidFill>
                <a:srgbClr val="333333"/>
              </a:solidFill>
            </a:endParaRPr>
          </a:p>
          <a:p>
            <a:r>
              <a:rPr lang="en-US" dirty="0">
                <a:solidFill>
                  <a:srgbClr val="333333"/>
                </a:solidFill>
              </a:rPr>
              <a:t>Adapt your cleanliness solution for visualizing smaller particles with higher magnification objectives.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467B86-6726-458E-9496-BF7DE8CDB3F1}"/>
              </a:ext>
            </a:extLst>
          </p:cNvPr>
          <p:cNvSpPr txBox="1"/>
          <p:nvPr/>
        </p:nvSpPr>
        <p:spPr>
          <a:xfrm>
            <a:off x="6742680" y="4087377"/>
            <a:ext cx="49561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DM6 M LIBS 2-in-1 cleanliness analysis solution. </a:t>
            </a:r>
          </a:p>
        </p:txBody>
      </p:sp>
      <p:pic>
        <p:nvPicPr>
          <p:cNvPr id="8" name="Grafik 7" descr="Ein Bild, das Elektronik enthält.&#10;&#10;Automatisch generierte Beschreibung">
            <a:extLst>
              <a:ext uri="{FF2B5EF4-FFF2-40B4-BE49-F238E27FC236}">
                <a16:creationId xmlns:a16="http://schemas.microsoft.com/office/drawing/2014/main" id="{3AEF1AD9-2FE4-46A0-B64F-D1A5ADA617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4" t="15470" r="6279" b="20981"/>
          <a:stretch/>
        </p:blipFill>
        <p:spPr>
          <a:xfrm>
            <a:off x="6534102" y="1049151"/>
            <a:ext cx="5431773" cy="29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6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Computer, Text, Computermonitor, Elektronisches Gerät enthält.&#10;&#10;Automatisch generierte Beschreibung">
            <a:extLst>
              <a:ext uri="{FF2B5EF4-FFF2-40B4-BE49-F238E27FC236}">
                <a16:creationId xmlns:a16="http://schemas.microsoft.com/office/drawing/2014/main" id="{74EA8104-D758-B917-F6B0-268529F6AC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60"/>
          <a:stretch/>
        </p:blipFill>
        <p:spPr>
          <a:xfrm>
            <a:off x="4141510" y="837504"/>
            <a:ext cx="1954490" cy="120042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7704D95-25CB-4DE7-9122-67285C25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Light"/>
              </a:rPr>
              <a:t>Available solutions for cleanliness analysis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7A7FB45-C5A1-424E-BE3D-39DF3F413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95666"/>
              </p:ext>
            </p:extLst>
          </p:nvPr>
        </p:nvGraphicFramePr>
        <p:xfrm>
          <a:off x="336001" y="2083431"/>
          <a:ext cx="11542054" cy="4241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4450">
                  <a:extLst>
                    <a:ext uri="{9D8B030D-6E8A-4147-A177-3AD203B41FA5}">
                      <a16:colId xmlns:a16="http://schemas.microsoft.com/office/drawing/2014/main" val="3877997922"/>
                    </a:ext>
                  </a:extLst>
                </a:gridCol>
                <a:gridCol w="2528986">
                  <a:extLst>
                    <a:ext uri="{9D8B030D-6E8A-4147-A177-3AD203B41FA5}">
                      <a16:colId xmlns:a16="http://schemas.microsoft.com/office/drawing/2014/main" val="3129909950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1230798461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1308456084"/>
                    </a:ext>
                  </a:extLst>
                </a:gridCol>
              </a:tblGrid>
              <a:tr h="435592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Find the solution that best fits your needs: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Emspira 3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DM6 M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DM6 M LIBS</a:t>
                      </a:r>
                    </a:p>
                  </a:txBody>
                  <a:tcPr marL="108000" marR="108000" marT="72000" marB="72000" anchor="ctr"/>
                </a:tc>
                <a:extLst>
                  <a:ext uri="{0D108BD9-81ED-4DB2-BD59-A6C34878D82A}">
                    <a16:rowId xmlns:a16="http://schemas.microsoft.com/office/drawing/2014/main" val="3699826232"/>
                  </a:ext>
                </a:extLst>
              </a:tr>
              <a:tr h="435592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General specs.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Coded zoom body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Coded/mot. nosepiece, illumination and contrast manager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Mot. nosepiece, illumination and contrast manager</a:t>
                      </a:r>
                    </a:p>
                  </a:txBody>
                  <a:tcPr marL="108000" marR="108000" marT="72000" marB="72000" anchor="ctr"/>
                </a:tc>
                <a:extLst>
                  <a:ext uri="{0D108BD9-81ED-4DB2-BD59-A6C34878D82A}">
                    <a16:rowId xmlns:a16="http://schemas.microsoft.com/office/drawing/2014/main" val="4084746172"/>
                  </a:ext>
                </a:extLst>
              </a:tr>
              <a:tr h="29697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n-lt"/>
                        </a:rPr>
                        <a:t>Particle size (recommendation)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Down to 25 </a:t>
                      </a:r>
                      <a:r>
                        <a:rPr lang="en-US" sz="1200" b="0" i="0" u="none" strike="noStrike" noProof="0" dirty="0">
                          <a:latin typeface="+mn-lt"/>
                        </a:rPr>
                        <a:t>µm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+mn-lt"/>
                        </a:rPr>
                        <a:t>Down to 5 µm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+mn-lt"/>
                        </a:rPr>
                        <a:t>Down to 5 µm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108000" marR="108000" marT="72000" marB="72000" anchor="ctr"/>
                </a:tc>
                <a:extLst>
                  <a:ext uri="{0D108BD9-81ED-4DB2-BD59-A6C34878D82A}">
                    <a16:rowId xmlns:a16="http://schemas.microsoft.com/office/drawing/2014/main" val="923996105"/>
                  </a:ext>
                </a:extLst>
              </a:tr>
              <a:tr h="33155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dirty="0">
                          <a:latin typeface="+mn-lt"/>
                        </a:rPr>
                        <a:t>Risk analysis of particles by metallic glare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latin typeface="+mn-lt"/>
                        </a:rPr>
                        <a:t>Automated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latin typeface="+mn-lt"/>
                        </a:rPr>
                        <a:t>Automated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latin typeface="+mn-lt"/>
                        </a:rPr>
                        <a:t>Automated</a:t>
                      </a:r>
                    </a:p>
                  </a:txBody>
                  <a:tcPr marL="108000" marR="108000" marT="72000" marB="72000" anchor="ctr"/>
                </a:tc>
                <a:extLst>
                  <a:ext uri="{0D108BD9-81ED-4DB2-BD59-A6C34878D82A}">
                    <a16:rowId xmlns:a16="http://schemas.microsoft.com/office/drawing/2014/main" val="3421248697"/>
                  </a:ext>
                </a:extLst>
              </a:tr>
              <a:tr h="331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Risk analysis of particle dimension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latin typeface="+mn-lt"/>
                        </a:rPr>
                        <a:t>Fmax, F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</a:t>
                      </a:r>
                      <a:r>
                        <a:rPr lang="en-US" sz="1200" dirty="0">
                          <a:latin typeface="+mn-lt"/>
                        </a:rPr>
                        <a:t>, ICD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F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en-US" sz="1200" dirty="0">
                          <a:latin typeface="+mn-lt"/>
                        </a:rPr>
                        <a:t>, F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</a:t>
                      </a:r>
                      <a:r>
                        <a:rPr lang="en-US" sz="1200" dirty="0">
                          <a:latin typeface="+mn-lt"/>
                        </a:rPr>
                        <a:t>, ICD, height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F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en-US" sz="1200" dirty="0">
                          <a:latin typeface="+mn-lt"/>
                        </a:rPr>
                        <a:t>, F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</a:t>
                      </a:r>
                      <a:r>
                        <a:rPr lang="en-US" sz="1200" dirty="0">
                          <a:latin typeface="+mn-lt"/>
                        </a:rPr>
                        <a:t>, ICD, height</a:t>
                      </a:r>
                    </a:p>
                  </a:txBody>
                  <a:tcPr marL="108000" marR="108000" marT="72000" marB="72000" anchor="ctr"/>
                </a:tc>
                <a:extLst>
                  <a:ext uri="{0D108BD9-81ED-4DB2-BD59-A6C34878D82A}">
                    <a16:rowId xmlns:a16="http://schemas.microsoft.com/office/drawing/2014/main" val="2841295229"/>
                  </a:ext>
                </a:extLst>
              </a:tr>
              <a:tr h="34119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noProof="0" dirty="0">
                          <a:latin typeface="+mn-lt"/>
                        </a:rPr>
                        <a:t>Chemical analysis of particles material 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+mn-lt"/>
                        </a:rPr>
                        <a:t>Not available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+mn-lt"/>
                        </a:rPr>
                        <a:t>Upgradable for DM6 M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 dirty="0">
                          <a:latin typeface="+mn-lt"/>
                        </a:rPr>
                        <a:t>Included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108000" marR="108000" marT="72000" marB="72000" anchor="ctr"/>
                </a:tc>
                <a:extLst>
                  <a:ext uri="{0D108BD9-81ED-4DB2-BD59-A6C34878D82A}">
                    <a16:rowId xmlns:a16="http://schemas.microsoft.com/office/drawing/2014/main" val="3437728806"/>
                  </a:ext>
                </a:extLst>
              </a:tr>
              <a:tr h="435592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Further application possibilities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Macro inspection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Micro inspection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Material analysis </a:t>
                      </a:r>
                    </a:p>
                  </a:txBody>
                  <a:tcPr marL="108000" marR="108000" marT="72000" marB="72000" anchor="ctr"/>
                </a:tc>
                <a:extLst>
                  <a:ext uri="{0D108BD9-81ED-4DB2-BD59-A6C34878D82A}">
                    <a16:rowId xmlns:a16="http://schemas.microsoft.com/office/drawing/2014/main" val="3447060377"/>
                  </a:ext>
                </a:extLst>
              </a:tr>
              <a:tr h="435592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noProof="0" dirty="0">
                          <a:latin typeface="+mn-lt"/>
                        </a:rPr>
                        <a:t>Standards in: Automotive industry</a:t>
                      </a:r>
                      <a:br>
                        <a:rPr lang="en-US" sz="1200" b="0" i="0" u="none" strike="noStrike" noProof="0" dirty="0">
                          <a:latin typeface="+mn-lt"/>
                        </a:rPr>
                      </a:br>
                      <a:r>
                        <a:rPr lang="en-US" sz="1200" b="0" i="0" u="none" strike="noStrike" noProof="0" dirty="0">
                          <a:latin typeface="+mn-lt"/>
                        </a:rPr>
                        <a:t> (ISO 16232, VDA 19)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X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X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X</a:t>
                      </a:r>
                    </a:p>
                  </a:txBody>
                  <a:tcPr marL="108000" marR="108000" marT="72000" marB="72000" anchor="ctr"/>
                </a:tc>
                <a:extLst>
                  <a:ext uri="{0D108BD9-81ED-4DB2-BD59-A6C34878D82A}">
                    <a16:rowId xmlns:a16="http://schemas.microsoft.com/office/drawing/2014/main" val="1976165546"/>
                  </a:ext>
                </a:extLst>
              </a:tr>
              <a:tr h="41733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noProof="0" dirty="0">
                          <a:latin typeface="+mn-lt"/>
                        </a:rPr>
                        <a:t>Lubricants and hydraulic fluids 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0" i="0" u="none" strike="noStrike" noProof="0" dirty="0">
                          <a:latin typeface="+mn-lt"/>
                        </a:rPr>
                        <a:t>(ISO 4406, DIN 51455, SAE AS4059)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+mn-lt"/>
                        </a:rPr>
                        <a:t>Not recommended to use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X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X</a:t>
                      </a:r>
                    </a:p>
                  </a:txBody>
                  <a:tcPr marL="108000" marR="108000" marT="72000" marB="72000" anchor="ctr"/>
                </a:tc>
                <a:extLst>
                  <a:ext uri="{0D108BD9-81ED-4DB2-BD59-A6C34878D82A}">
                    <a16:rowId xmlns:a16="http://schemas.microsoft.com/office/drawing/2014/main" val="3497819000"/>
                  </a:ext>
                </a:extLst>
              </a:tr>
              <a:tr h="435592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dirty="0">
                          <a:latin typeface="+mn-lt"/>
                        </a:rPr>
                        <a:t>Injections and parenteral infusion fluids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0" dirty="0">
                          <a:latin typeface="+mn-lt"/>
                        </a:rPr>
                        <a:t>USP 788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+mn-lt"/>
                        </a:rPr>
                        <a:t>Not recommended to use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X</a:t>
                      </a:r>
                    </a:p>
                  </a:txBody>
                  <a:tcPr marL="108000" marR="108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X</a:t>
                      </a:r>
                    </a:p>
                  </a:txBody>
                  <a:tcPr marL="108000" marR="108000" marT="72000" marB="72000" anchor="ctr"/>
                </a:tc>
                <a:extLst>
                  <a:ext uri="{0D108BD9-81ED-4DB2-BD59-A6C34878D82A}">
                    <a16:rowId xmlns:a16="http://schemas.microsoft.com/office/drawing/2014/main" val="385793181"/>
                  </a:ext>
                </a:extLst>
              </a:tr>
            </a:tbl>
          </a:graphicData>
        </a:graphic>
      </p:graphicFrame>
      <p:pic>
        <p:nvPicPr>
          <p:cNvPr id="14" name="Grafik 13" descr="Ein Bild, das drinnen, Mikroskop enthält.&#10;&#10;Automatisch generierte Beschreibung">
            <a:extLst>
              <a:ext uri="{FF2B5EF4-FFF2-40B4-BE49-F238E27FC236}">
                <a16:creationId xmlns:a16="http://schemas.microsoft.com/office/drawing/2014/main" id="{397E60AF-1707-4920-A854-F951694DA2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9" t="16368" r="4303" b="20292"/>
          <a:stretch/>
        </p:blipFill>
        <p:spPr>
          <a:xfrm>
            <a:off x="6653280" y="897031"/>
            <a:ext cx="2025918" cy="109539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555356B-6AD8-4DD6-8EF7-DF8633A265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1" t="15054" r="1396" b="18709"/>
          <a:stretch/>
        </p:blipFill>
        <p:spPr>
          <a:xfrm>
            <a:off x="9386999" y="873402"/>
            <a:ext cx="2205233" cy="11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3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AFFF3-CB99-402A-9659-BFA0694F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Cleanliness analysis solutions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6D0E281-3BD4-477E-BB1E-A5174DC30026}"/>
              </a:ext>
            </a:extLst>
          </p:cNvPr>
          <p:cNvSpPr txBox="1"/>
          <p:nvPr/>
        </p:nvSpPr>
        <p:spPr>
          <a:xfrm>
            <a:off x="616461" y="2935662"/>
            <a:ext cx="325469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</a:rPr>
              <a:t>Emspira 3 digital microscope with Cleanliness Expert analysis software</a:t>
            </a:r>
          </a:p>
          <a:p>
            <a:endParaRPr lang="en-US" sz="1400" dirty="0">
              <a:solidFill>
                <a:srgbClr val="333333"/>
              </a:solidFill>
            </a:endParaRPr>
          </a:p>
          <a:p>
            <a:endParaRPr lang="en-US" sz="1400" dirty="0">
              <a:solidFill>
                <a:srgbClr val="333333"/>
              </a:solidFill>
            </a:endParaRPr>
          </a:p>
          <a:p>
            <a:r>
              <a:rPr lang="en-US" sz="1400" b="1" dirty="0">
                <a:solidFill>
                  <a:srgbClr val="333333"/>
                </a:solidFill>
              </a:rPr>
              <a:t>Use standard configuration for</a:t>
            </a:r>
          </a:p>
          <a:p>
            <a:endParaRPr lang="en-US" sz="1400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Particle sizes down to 25 </a:t>
            </a:r>
            <a:r>
              <a:rPr lang="el-GR" sz="1400" dirty="0">
                <a:solidFill>
                  <a:srgbClr val="333333"/>
                </a:solidFill>
              </a:rPr>
              <a:t>μ</a:t>
            </a:r>
            <a:r>
              <a:rPr lang="en-US" sz="1400" dirty="0">
                <a:solidFill>
                  <a:srgbClr val="333333"/>
                </a:solidFill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Automated recognition of metallic and non-metallic particles and between particles and fibers with the VisiLED ring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2D measurement of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9197695-35EA-4A89-A2C8-D09911110131}"/>
              </a:ext>
            </a:extLst>
          </p:cNvPr>
          <p:cNvSpPr txBox="1"/>
          <p:nvPr/>
        </p:nvSpPr>
        <p:spPr>
          <a:xfrm>
            <a:off x="4296510" y="2935662"/>
            <a:ext cx="32546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</a:rPr>
              <a:t>DM6 M microscope, K3C camera, and Cleanliness Expert analysis software</a:t>
            </a:r>
          </a:p>
          <a:p>
            <a:endParaRPr lang="en-US" sz="1400" dirty="0">
              <a:solidFill>
                <a:srgbClr val="333333"/>
              </a:solidFill>
            </a:endParaRPr>
          </a:p>
          <a:p>
            <a:r>
              <a:rPr lang="en-US" sz="1400" b="1" dirty="0">
                <a:solidFill>
                  <a:srgbClr val="333333"/>
                </a:solidFill>
              </a:rPr>
              <a:t>Use advanced configuration for</a:t>
            </a:r>
          </a:p>
          <a:p>
            <a:endParaRPr lang="en-US" sz="1400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Particle sizes down to 5 μm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Fully automated recognition of metallic and non-metallic particles and between particles and fibers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3D measurement of particles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43C8CEF-2646-4BD4-AC34-DEEBB071F339}"/>
              </a:ext>
            </a:extLst>
          </p:cNvPr>
          <p:cNvSpPr txBox="1"/>
          <p:nvPr/>
        </p:nvSpPr>
        <p:spPr>
          <a:xfrm>
            <a:off x="7726314" y="2949185"/>
            <a:ext cx="379187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DM6 M microscope with LIBS, K3C camera, and Cleanliness Expert analysis software</a:t>
            </a:r>
          </a:p>
          <a:p>
            <a:endParaRPr lang="en-US" sz="1400" dirty="0">
              <a:solidFill>
                <a:srgbClr val="333333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333333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Use professional configuration for</a:t>
            </a:r>
          </a:p>
          <a:p>
            <a:endParaRPr lang="en-US" sz="1400" dirty="0">
              <a:solidFill>
                <a:srgbClr val="333333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Particle </a:t>
            </a:r>
            <a:r>
              <a:rPr lang="en-US" sz="1400" dirty="0">
                <a:solidFill>
                  <a:srgbClr val="333333"/>
                </a:solidFill>
              </a:rPr>
              <a:t>sizes down </a:t>
            </a:r>
            <a:r>
              <a:rPr lang="en-US" sz="1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5 μm</a:t>
            </a:r>
            <a:endParaRPr lang="en-US" sz="1400" dirty="0">
              <a:solidFill>
                <a:srgbClr val="333333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Fully automated recognition of metallic and non-metallic particles </a:t>
            </a:r>
            <a:r>
              <a:rPr lang="en-US" sz="1400" dirty="0">
                <a:solidFill>
                  <a:srgbClr val="333333"/>
                </a:solidFill>
              </a:rPr>
              <a:t>and between particles and fibers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3D m</a:t>
            </a:r>
            <a:r>
              <a:rPr lang="en-US" sz="1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easurement of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Simultaneous particle composition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 sample transfer or additiona</a:t>
            </a:r>
            <a:r>
              <a:rPr lang="en-US" sz="14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 sample </a:t>
            </a:r>
            <a:r>
              <a:rPr lang="en-US" sz="1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preparation</a:t>
            </a:r>
          </a:p>
        </p:txBody>
      </p:sp>
      <p:pic>
        <p:nvPicPr>
          <p:cNvPr id="12" name="Grafik 11" descr="Ein Bild, das drinnen, Mikroskop enthält.&#10;&#10;Automatisch generierte Beschreibung">
            <a:extLst>
              <a:ext uri="{FF2B5EF4-FFF2-40B4-BE49-F238E27FC236}">
                <a16:creationId xmlns:a16="http://schemas.microsoft.com/office/drawing/2014/main" id="{FDFAB987-FCBB-4D5E-830D-6C9922CDE7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9" t="16368" r="4303" b="20292"/>
          <a:stretch/>
        </p:blipFill>
        <p:spPr>
          <a:xfrm>
            <a:off x="4354151" y="978431"/>
            <a:ext cx="3139416" cy="169745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850B834-0649-42AA-A8D0-C68D22EDC6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1" t="15054" r="1396" b="18709"/>
          <a:stretch/>
        </p:blipFill>
        <p:spPr>
          <a:xfrm>
            <a:off x="7913608" y="948074"/>
            <a:ext cx="3417287" cy="1804579"/>
          </a:xfrm>
          <a:prstGeom prst="rect">
            <a:avLst/>
          </a:prstGeom>
        </p:spPr>
      </p:pic>
      <p:pic>
        <p:nvPicPr>
          <p:cNvPr id="3" name="Grafik 2" descr="Ein Bild, das Computer, Text, Computermonitor, Elektronisches Gerät enthält.&#10;&#10;Automatisch generierte Beschreibung">
            <a:extLst>
              <a:ext uri="{FF2B5EF4-FFF2-40B4-BE49-F238E27FC236}">
                <a16:creationId xmlns:a16="http://schemas.microsoft.com/office/drawing/2014/main" id="{AC591E58-F132-5ED0-8F79-680E1CEC4A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60"/>
          <a:stretch/>
        </p:blipFill>
        <p:spPr>
          <a:xfrm>
            <a:off x="755839" y="913263"/>
            <a:ext cx="2975942" cy="18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4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CDE7597-4FE5-42CF-BD6B-2D61F09D5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22" b="24256"/>
          <a:stretch/>
        </p:blipFill>
        <p:spPr>
          <a:xfrm rot="10800000">
            <a:off x="0" y="791998"/>
            <a:ext cx="12192000" cy="53970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12E3AA-62BE-48E1-A5FC-F5497A69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564A0B4-0539-4532-BBA3-8E1DF9AA1981}"/>
              </a:ext>
            </a:extLst>
          </p:cNvPr>
          <p:cNvSpPr/>
          <p:nvPr/>
        </p:nvSpPr>
        <p:spPr>
          <a:xfrm>
            <a:off x="3609474" y="936478"/>
            <a:ext cx="7696451" cy="498504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anchor="ctr"/>
          <a:lstStyle/>
          <a:p>
            <a:r>
              <a:rPr lang="en-US" sz="2400" b="1" dirty="0">
                <a:solidFill>
                  <a:srgbClr val="333333"/>
                </a:solidFill>
              </a:rPr>
              <a:t>Target contamination fast </a:t>
            </a:r>
          </a:p>
          <a:p>
            <a:endParaRPr lang="en-US" sz="2000" b="1" dirty="0">
              <a:solidFill>
                <a:srgbClr val="333333"/>
              </a:solidFill>
            </a:endParaRPr>
          </a:p>
          <a:p>
            <a:r>
              <a:rPr lang="en-US" sz="2000" b="1" dirty="0">
                <a:solidFill>
                  <a:srgbClr val="333333"/>
                </a:solidFill>
              </a:rPr>
              <a:t>The cleanliness analysis solutions </a:t>
            </a:r>
            <a:r>
              <a:rPr lang="en-US" sz="2000" dirty="0">
                <a:solidFill>
                  <a:srgbClr val="333333"/>
                </a:solidFill>
              </a:rPr>
              <a:t>can help you ensure better product performance and lifetime through efficient and reliable technical cleanliness by analyzing particle quantity, size, and composition.</a:t>
            </a:r>
          </a:p>
          <a:p>
            <a:endParaRPr lang="en-US" b="1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</a:rPr>
              <a:t>Fast-forward to your results: </a:t>
            </a:r>
            <a:r>
              <a:rPr lang="en-US" dirty="0">
                <a:solidFill>
                  <a:srgbClr val="333333"/>
                </a:solidFill>
              </a:rPr>
              <a:t>Increase throughput by analyzing more in less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</a:rPr>
              <a:t>Get more insights on particles: </a:t>
            </a:r>
            <a:r>
              <a:rPr lang="en-US" dirty="0">
                <a:solidFill>
                  <a:srgbClr val="333333"/>
                </a:solidFill>
              </a:rPr>
              <a:t>Obtain more insights on the source of particles for better risk assessment and more confident decisions.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</a:rPr>
              <a:t>Work flexibly today and in the future: </a:t>
            </a:r>
            <a:r>
              <a:rPr lang="en-US" dirty="0">
                <a:solidFill>
                  <a:srgbClr val="333333"/>
                </a:solidFill>
              </a:rPr>
              <a:t>Meet all your current needs and be prepared for changing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273772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45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Computer, Text, Computermonitor, Elektronisches Gerät enthält.&#10;&#10;Automatisch generierte Beschreibung">
            <a:extLst>
              <a:ext uri="{FF2B5EF4-FFF2-40B4-BE49-F238E27FC236}">
                <a16:creationId xmlns:a16="http://schemas.microsoft.com/office/drawing/2014/main" id="{942C2E51-9BC5-ABE0-B38D-3D85CC43C0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07" y="3206292"/>
            <a:ext cx="3096485" cy="20662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87FD1C-41D4-4E15-BE58-759E7559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Cleanliness analysis solutions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1067CC-2406-46A7-854C-7EFEB42278B6}"/>
              </a:ext>
            </a:extLst>
          </p:cNvPr>
          <p:cNvSpPr txBox="1"/>
          <p:nvPr/>
        </p:nvSpPr>
        <p:spPr>
          <a:xfrm>
            <a:off x="478857" y="1199759"/>
            <a:ext cx="10827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3333"/>
                </a:solidFill>
              </a:rPr>
              <a:t>The cleanliness analysis solutions</a:t>
            </a:r>
            <a:r>
              <a:rPr lang="en-US" sz="2000" dirty="0">
                <a:solidFill>
                  <a:srgbClr val="333333"/>
                </a:solidFill>
              </a:rPr>
              <a:t> can help you ensure better product performance and lifetime through efficient and reliable technical cleanliness by analyzing particle quantity, size, and composition. </a:t>
            </a:r>
          </a:p>
        </p:txBody>
      </p:sp>
      <p:pic>
        <p:nvPicPr>
          <p:cNvPr id="6" name="Grafik 5" descr="Ein Bild, das drinnen, Mikroskop enthält.&#10;&#10;Automatisch generierte Beschreibung">
            <a:extLst>
              <a:ext uri="{FF2B5EF4-FFF2-40B4-BE49-F238E27FC236}">
                <a16:creationId xmlns:a16="http://schemas.microsoft.com/office/drawing/2014/main" id="{C2E696AC-23B0-4DAE-93EF-C10F64F665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9" t="16368" r="4303" b="20292"/>
          <a:stretch/>
        </p:blipFill>
        <p:spPr>
          <a:xfrm>
            <a:off x="4406712" y="2653934"/>
            <a:ext cx="3227487" cy="174506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1ABE1C1-6E99-4E20-AC06-EA67370C41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1" t="15054" r="1396" b="18709"/>
          <a:stretch/>
        </p:blipFill>
        <p:spPr>
          <a:xfrm>
            <a:off x="7785289" y="2092181"/>
            <a:ext cx="3497852" cy="184712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76F7F38-5AC3-4594-9C8D-BAFD8A1C2A71}"/>
              </a:ext>
            </a:extLst>
          </p:cNvPr>
          <p:cNvSpPr txBox="1"/>
          <p:nvPr/>
        </p:nvSpPr>
        <p:spPr>
          <a:xfrm>
            <a:off x="472820" y="5184182"/>
            <a:ext cx="3684459" cy="283464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de-CH" sz="1600" b="1" dirty="0">
                <a:solidFill>
                  <a:srgbClr val="33333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Emspira 3 digital microscope</a:t>
            </a:r>
            <a:endParaRPr lang="en-US" sz="1600" b="1" dirty="0">
              <a:solidFill>
                <a:srgbClr val="333333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318040A-E00A-4113-86B5-1F05996992CE}"/>
              </a:ext>
            </a:extLst>
          </p:cNvPr>
          <p:cNvSpPr txBox="1"/>
          <p:nvPr/>
        </p:nvSpPr>
        <p:spPr>
          <a:xfrm>
            <a:off x="4157279" y="4486824"/>
            <a:ext cx="3476919" cy="29468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de-CH" sz="1600" b="1" dirty="0">
                <a:solidFill>
                  <a:srgbClr val="33333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DM6 M microscope</a:t>
            </a:r>
            <a:endParaRPr lang="en-US" sz="1600" b="1" dirty="0">
              <a:solidFill>
                <a:srgbClr val="333333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15ED073-0FC2-40E4-BD50-B5FF1288859A}"/>
              </a:ext>
            </a:extLst>
          </p:cNvPr>
          <p:cNvSpPr txBox="1"/>
          <p:nvPr/>
        </p:nvSpPr>
        <p:spPr>
          <a:xfrm>
            <a:off x="7785289" y="3981069"/>
            <a:ext cx="3497852" cy="277226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de-CH" sz="1600" b="1" dirty="0">
                <a:solidFill>
                  <a:srgbClr val="33333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DM6 M LIBS</a:t>
            </a:r>
            <a:endParaRPr lang="en-US" sz="1600" b="1" dirty="0">
              <a:solidFill>
                <a:srgbClr val="333333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3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B3BA0E5-FE83-487D-8ACD-89D6BAF76B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22" b="24256"/>
          <a:stretch/>
        </p:blipFill>
        <p:spPr>
          <a:xfrm rot="10800000">
            <a:off x="0" y="791998"/>
            <a:ext cx="12192000" cy="53970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04FD393-FDD7-4540-B114-548D3F2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Cleanliness analysis solutions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7629861-D95B-41E2-98A1-4EDAFA7F5CD0}"/>
              </a:ext>
            </a:extLst>
          </p:cNvPr>
          <p:cNvSpPr/>
          <p:nvPr/>
        </p:nvSpPr>
        <p:spPr>
          <a:xfrm>
            <a:off x="3980458" y="1068649"/>
            <a:ext cx="7325467" cy="484374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anchor="ctr"/>
          <a:lstStyle/>
          <a:p>
            <a:r>
              <a:rPr lang="en-US" sz="2400" b="1" dirty="0">
                <a:solidFill>
                  <a:srgbClr val="333333"/>
                </a:solidFill>
              </a:rPr>
              <a:t>Target contamination fast 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sz="2000" b="1" dirty="0">
                <a:solidFill>
                  <a:srgbClr val="333333"/>
                </a:solidFill>
              </a:rPr>
              <a:t>The cleanliness solutions </a:t>
            </a:r>
            <a:r>
              <a:rPr lang="en-US" sz="2000" dirty="0">
                <a:solidFill>
                  <a:srgbClr val="333333"/>
                </a:solidFill>
              </a:rPr>
              <a:t>allow you to fast-forward to your results, get more insights on particles and work flexibly today and in the future.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1" dirty="0">
                <a:solidFill>
                  <a:srgbClr val="333333"/>
                </a:solidFill>
              </a:rPr>
              <a:t>Your benefits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Increase throughput by analyzing more in less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Obtain more insights on the source of particles for better risk assessment and more confident decisions.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Meet all your current needs and be prepared for changing requirements.</a:t>
            </a:r>
          </a:p>
        </p:txBody>
      </p:sp>
    </p:spTree>
    <p:extLst>
      <p:ext uri="{BB962C8B-B14F-4D97-AF65-F5344CB8AC3E}">
        <p14:creationId xmlns:p14="http://schemas.microsoft.com/office/powerpoint/2010/main" val="95118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28D00-B310-4DEE-AFB0-9FE3FA10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 less time on scanning and analysis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16C1D05-1B7F-4E9B-A537-065045EB7A91}"/>
              </a:ext>
            </a:extLst>
          </p:cNvPr>
          <p:cNvSpPr txBox="1"/>
          <p:nvPr/>
        </p:nvSpPr>
        <p:spPr>
          <a:xfrm>
            <a:off x="519764" y="1195804"/>
            <a:ext cx="573020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Save 30% of your time</a:t>
            </a:r>
            <a:r>
              <a:rPr lang="en-US" sz="2000" dirty="0">
                <a:solidFill>
                  <a:srgbClr val="333333"/>
                </a:solidFill>
              </a:rPr>
              <a:t>*</a:t>
            </a:r>
            <a:r>
              <a:rPr lang="en-US" dirty="0">
                <a:solidFill>
                  <a:srgbClr val="333333"/>
                </a:solidFill>
              </a:rPr>
              <a:t> when scanning filter samples for particle sizes between 5 and 10 µm</a:t>
            </a:r>
            <a:r>
              <a:rPr lang="en-US" sz="2000" baseline="30000" dirty="0">
                <a:solidFill>
                  <a:srgbClr val="333333"/>
                </a:solidFill>
              </a:rPr>
              <a:t>+</a:t>
            </a:r>
            <a:r>
              <a:rPr lang="en-US" baseline="30000" dirty="0">
                <a:solidFill>
                  <a:srgbClr val="333333"/>
                </a:solidFill>
              </a:rPr>
              <a:t> </a:t>
            </a:r>
            <a:r>
              <a:rPr lang="en-US" dirty="0">
                <a:solidFill>
                  <a:srgbClr val="333333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Scan particles on filters 3x faster</a:t>
            </a:r>
            <a:r>
              <a:rPr lang="en-US" sz="2000" dirty="0">
                <a:solidFill>
                  <a:srgbClr val="333333"/>
                </a:solidFill>
              </a:rPr>
              <a:t>*</a:t>
            </a:r>
            <a:r>
              <a:rPr lang="en-US" dirty="0">
                <a:solidFill>
                  <a:srgbClr val="333333"/>
                </a:solidFill>
              </a:rPr>
              <a:t> for sizes above 25 µm</a:t>
            </a:r>
            <a:r>
              <a:rPr lang="en-US" baseline="30000" dirty="0">
                <a:solidFill>
                  <a:srgbClr val="333333"/>
                </a:solidFill>
              </a:rPr>
              <a:t>#</a:t>
            </a:r>
            <a:r>
              <a:rPr lang="en-US" dirty="0">
                <a:solidFill>
                  <a:srgbClr val="333333"/>
                </a:solidFill>
              </a:rPr>
              <a:t>.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460D989-CB0D-4D9A-B5D2-DFA5B120C5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974" y="1195804"/>
            <a:ext cx="5253026" cy="283718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5C5142C-68C1-473E-9166-0570F2F132AC}"/>
              </a:ext>
            </a:extLst>
          </p:cNvPr>
          <p:cNvSpPr txBox="1"/>
          <p:nvPr/>
        </p:nvSpPr>
        <p:spPr>
          <a:xfrm>
            <a:off x="6938974" y="4103641"/>
            <a:ext cx="5075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</a:rPr>
              <a:t>Scanning a filter with the Cleanliness Expert software.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C25671-B9DD-E54B-9F21-6083BEB6E913}"/>
              </a:ext>
            </a:extLst>
          </p:cNvPr>
          <p:cNvSpPr txBox="1"/>
          <p:nvPr/>
        </p:nvSpPr>
        <p:spPr>
          <a:xfrm>
            <a:off x="519764" y="5508307"/>
            <a:ext cx="5948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</a:rPr>
              <a:t>*Compared to a conventional microscope.</a:t>
            </a:r>
          </a:p>
          <a:p>
            <a:r>
              <a:rPr lang="en-US" sz="1200" baseline="30000" dirty="0">
                <a:solidFill>
                  <a:srgbClr val="333333"/>
                </a:solidFill>
              </a:rPr>
              <a:t>+ </a:t>
            </a:r>
            <a:r>
              <a:rPr lang="en-US" sz="1200" dirty="0">
                <a:solidFill>
                  <a:srgbClr val="333333"/>
                </a:solidFill>
              </a:rPr>
              <a:t>Using a DM6 M microscope with a K3C camera and Cleanliness Expert software.</a:t>
            </a:r>
          </a:p>
          <a:p>
            <a:r>
              <a:rPr lang="en-US" sz="1200" baseline="30000" dirty="0">
                <a:solidFill>
                  <a:srgbClr val="333333"/>
                </a:solidFill>
              </a:rPr>
              <a:t>#</a:t>
            </a:r>
            <a:r>
              <a:rPr lang="en-US" sz="1200" dirty="0">
                <a:solidFill>
                  <a:srgbClr val="333333"/>
                </a:solidFill>
              </a:rPr>
              <a:t>Using an </a:t>
            </a:r>
            <a:r>
              <a:rPr lang="en-US" sz="1200" dirty="0" err="1">
                <a:solidFill>
                  <a:srgbClr val="333333"/>
                </a:solidFill>
              </a:rPr>
              <a:t>Emspira</a:t>
            </a:r>
            <a:r>
              <a:rPr lang="en-US" sz="1200" dirty="0">
                <a:solidFill>
                  <a:srgbClr val="333333"/>
                </a:solidFill>
              </a:rPr>
              <a:t> 3 digital microscope and the Cleanliness Expert software. </a:t>
            </a:r>
          </a:p>
        </p:txBody>
      </p:sp>
    </p:spTree>
    <p:extLst>
      <p:ext uri="{BB962C8B-B14F-4D97-AF65-F5344CB8AC3E}">
        <p14:creationId xmlns:p14="http://schemas.microsoft.com/office/powerpoint/2010/main" val="423779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28D00-B310-4DEE-AFB0-9FE3FA10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Analyze your samples faster</a:t>
            </a:r>
            <a:endParaRPr lang="en-US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16C1D05-1B7F-4E9B-A537-065045EB7A91}"/>
              </a:ext>
            </a:extLst>
          </p:cNvPr>
          <p:cNvSpPr txBox="1"/>
          <p:nvPr/>
        </p:nvSpPr>
        <p:spPr>
          <a:xfrm>
            <a:off x="519764" y="1193554"/>
            <a:ext cx="63334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Efficiently identify particles and analyze data with optimized algorithms.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Identify the reflective particles on your filter sample faster.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Calculate the circular diameter imposed on oddly shaped particles with improved speed.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21" name="Grafik 20" descr="Ein Bild, das Text, Monitor, Anzeigetafel enthält.&#10;&#10;Automatisch generierte Beschreibung">
            <a:extLst>
              <a:ext uri="{FF2B5EF4-FFF2-40B4-BE49-F238E27FC236}">
                <a16:creationId xmlns:a16="http://schemas.microsoft.com/office/drawing/2014/main" id="{9C2E4924-F444-436B-91FA-5CE29544F0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941" y="1193553"/>
            <a:ext cx="5204059" cy="281909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81E37F-2518-47E2-96FC-817CDBA2D8CA}"/>
              </a:ext>
            </a:extLst>
          </p:cNvPr>
          <p:cNvSpPr txBox="1"/>
          <p:nvPr/>
        </p:nvSpPr>
        <p:spPr>
          <a:xfrm>
            <a:off x="6987940" y="4074766"/>
            <a:ext cx="5026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</a:rPr>
              <a:t>Results from cleanliness analysis using the Cleanliness Expert software.</a:t>
            </a:r>
          </a:p>
        </p:txBody>
      </p:sp>
    </p:spTree>
    <p:extLst>
      <p:ext uri="{BB962C8B-B14F-4D97-AF65-F5344CB8AC3E}">
        <p14:creationId xmlns:p14="http://schemas.microsoft.com/office/powerpoint/2010/main" val="154238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28D00-B310-4DEE-AFB0-9FE3FA10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more than one sample at the same time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16C1D05-1B7F-4E9B-A537-065045EB7A91}"/>
              </a:ext>
            </a:extLst>
          </p:cNvPr>
          <p:cNvSpPr txBox="1"/>
          <p:nvPr/>
        </p:nvSpPr>
        <p:spPr>
          <a:xfrm>
            <a:off x="519765" y="1208528"/>
            <a:ext cx="61120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Simplify your workflow by continuous unattended analysis of multiple filter samples.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Save time by analyzing a batch of filters with the automated particle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Customize your analysis for each filter by setting different parameters for particle classification, such as length and width limits.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B2E5AA6-9FBE-47E8-ACEB-B315CE881F2C}"/>
              </a:ext>
            </a:extLst>
          </p:cNvPr>
          <p:cNvSpPr txBox="1"/>
          <p:nvPr/>
        </p:nvSpPr>
        <p:spPr>
          <a:xfrm>
            <a:off x="6721312" y="4928324"/>
            <a:ext cx="5090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</a:rPr>
              <a:t>Multiple filter samples from a single batch can be analyzed at one time. </a:t>
            </a:r>
          </a:p>
        </p:txBody>
      </p:sp>
      <p:pic>
        <p:nvPicPr>
          <p:cNvPr id="7" name="Grafik 6" descr="Ein Bild, das Forschungsinstrument, Maschine, Mikroskop, Im Haus enthält.&#10;&#10;Automatisch generierte Beschreibung">
            <a:extLst>
              <a:ext uri="{FF2B5EF4-FFF2-40B4-BE49-F238E27FC236}">
                <a16:creationId xmlns:a16="http://schemas.microsoft.com/office/drawing/2014/main" id="{3682952C-A6BE-73D9-3FCB-A3B74DB33C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312" y="1208529"/>
            <a:ext cx="5470688" cy="365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82240-708A-4780-9C19-5919059C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“killer particles” more reliably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2A49488-E187-4EF7-B02E-1A778364B433}"/>
              </a:ext>
            </a:extLst>
          </p:cNvPr>
          <p:cNvSpPr txBox="1"/>
          <p:nvPr/>
        </p:nvSpPr>
        <p:spPr>
          <a:xfrm>
            <a:off x="529389" y="1201369"/>
            <a:ext cx="62756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The harder and larger a particle is, the higher its damage potential. 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Automatic differentiation between metallic (reflective) and non-metallic (non-reflective) particle types.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Easily distinguish the difference between particles and fibers.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Measure particle height easily with automated tools.</a:t>
            </a:r>
            <a:endParaRPr lang="en-US" sz="2000" dirty="0">
              <a:solidFill>
                <a:srgbClr val="333333"/>
              </a:solidFill>
            </a:endParaRPr>
          </a:p>
        </p:txBody>
      </p:sp>
      <p:pic>
        <p:nvPicPr>
          <p:cNvPr id="5" name="Grafik 4" descr="Ein Bild, das Essen, Gericht, Suppe, schmutzig enthält.&#10;&#10;Automatisch generierte Beschreibung">
            <a:extLst>
              <a:ext uri="{FF2B5EF4-FFF2-40B4-BE49-F238E27FC236}">
                <a16:creationId xmlns:a16="http://schemas.microsoft.com/office/drawing/2014/main" id="{91BD3C75-F3B0-4ED7-A34A-5912841E18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817" y="1201368"/>
            <a:ext cx="5175183" cy="388093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9FFCF60-39A5-4716-95C0-1FEC341709C2}"/>
              </a:ext>
            </a:extLst>
          </p:cNvPr>
          <p:cNvSpPr txBox="1"/>
          <p:nvPr/>
        </p:nvSpPr>
        <p:spPr>
          <a:xfrm>
            <a:off x="7016817" y="5149257"/>
            <a:ext cx="5139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</a:rPr>
              <a:t>Multiple particles seen on a filter imaged with a microscope.</a:t>
            </a:r>
          </a:p>
        </p:txBody>
      </p:sp>
    </p:spTree>
    <p:extLst>
      <p:ext uri="{BB962C8B-B14F-4D97-AF65-F5344CB8AC3E}">
        <p14:creationId xmlns:p14="http://schemas.microsoft.com/office/powerpoint/2010/main" val="77739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82240-708A-4780-9C19-5919059C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 laser focus on the source of contamination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2A49488-E187-4EF7-B02E-1A778364B433}"/>
              </a:ext>
            </a:extLst>
          </p:cNvPr>
          <p:cNvSpPr txBox="1"/>
          <p:nvPr/>
        </p:nvSpPr>
        <p:spPr>
          <a:xfrm>
            <a:off x="519765" y="1201368"/>
            <a:ext cx="606014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Find the contamination source more efficiently with simultaneous visual and chemical analysis, a 2-in-1 solution which combines Cleanliness Expert software and Laser Induced Breakdown Spectroscopy (LIBS). 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Complete your entire analysis workflow with a single instrument.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Eliminate time wasted on sample transfer between instruments and additional sample preparation.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Save 90% of time taken to determine microstructure composition.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5C84367-A11A-4DD8-B0EA-0FE4CF246C4B}"/>
              </a:ext>
            </a:extLst>
          </p:cNvPr>
          <p:cNvSpPr txBox="1"/>
          <p:nvPr/>
        </p:nvSpPr>
        <p:spPr>
          <a:xfrm>
            <a:off x="6997566" y="4556995"/>
            <a:ext cx="51944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</a:rPr>
              <a:t>Cleanliness analysis performed with a LIBS system.</a:t>
            </a:r>
          </a:p>
        </p:txBody>
      </p:sp>
      <p:pic>
        <p:nvPicPr>
          <p:cNvPr id="6" name="Grafik 5" descr="Ein Bild, das Wand, drinnen, Person, Mann enthält.&#10;&#10;Automatisch generierte Beschreibung">
            <a:extLst>
              <a:ext uri="{FF2B5EF4-FFF2-40B4-BE49-F238E27FC236}">
                <a16:creationId xmlns:a16="http://schemas.microsoft.com/office/drawing/2014/main" id="{FF045557-C31C-4762-AFE0-181260E971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565" y="1201368"/>
            <a:ext cx="5194435" cy="328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5DD6E-1458-4B1F-8D1D-84E10FB2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Meet your requirements today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A93FB8-A1FC-4F24-8F6C-169F0C60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23" r="6270"/>
          <a:stretch/>
        </p:blipFill>
        <p:spPr>
          <a:xfrm>
            <a:off x="6602931" y="854491"/>
            <a:ext cx="5515273" cy="377682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46A882B-9D6D-48F4-A96C-0278CAB5B222}"/>
              </a:ext>
            </a:extLst>
          </p:cNvPr>
          <p:cNvSpPr txBox="1"/>
          <p:nvPr/>
        </p:nvSpPr>
        <p:spPr>
          <a:xfrm>
            <a:off x="510139" y="1201372"/>
            <a:ext cx="584253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Meet various international and regional standards and keep the applied standards up-to-date with update applications.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ISO 16232 and VDA 19 for automotive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ISO 4406 and DIN 51455 for hydraulic fluids and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USP 788 for pharmaceutical manufacturing</a:t>
            </a:r>
          </a:p>
          <a:p>
            <a:endParaRPr lang="en-US" b="1" dirty="0">
              <a:solidFill>
                <a:srgbClr val="333333"/>
              </a:solidFill>
            </a:endParaRPr>
          </a:p>
          <a:p>
            <a:r>
              <a:rPr lang="en-US" dirty="0">
                <a:solidFill>
                  <a:srgbClr val="333333"/>
                </a:solidFill>
              </a:rPr>
              <a:t>Perform analyses in accordance with organizational norms and processes by creating custom-defined standards. </a:t>
            </a:r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04202B-B984-4807-A633-167C80D0C539}"/>
              </a:ext>
            </a:extLst>
          </p:cNvPr>
          <p:cNvSpPr txBox="1"/>
          <p:nvPr/>
        </p:nvSpPr>
        <p:spPr>
          <a:xfrm>
            <a:off x="6949886" y="4387592"/>
            <a:ext cx="48213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</a:rPr>
              <a:t>Various international and regional standards. </a:t>
            </a:r>
          </a:p>
        </p:txBody>
      </p:sp>
    </p:spTree>
    <p:extLst>
      <p:ext uri="{BB962C8B-B14F-4D97-AF65-F5344CB8AC3E}">
        <p14:creationId xmlns:p14="http://schemas.microsoft.com/office/powerpoint/2010/main" val="337608559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_Slides">
  <a:themeElements>
    <a:clrScheme name="LMS Standard">
      <a:dk1>
        <a:srgbClr val="666666"/>
      </a:dk1>
      <a:lt1>
        <a:srgbClr val="FFFFFF"/>
      </a:lt1>
      <a:dk2>
        <a:srgbClr val="333333"/>
      </a:dk2>
      <a:lt2>
        <a:srgbClr val="FFFFFF"/>
      </a:lt2>
      <a:accent1>
        <a:srgbClr val="ED1B2F"/>
      </a:accent1>
      <a:accent2>
        <a:srgbClr val="666666"/>
      </a:accent2>
      <a:accent3>
        <a:srgbClr val="92D050"/>
      </a:accent3>
      <a:accent4>
        <a:srgbClr val="F2EB16"/>
      </a:accent4>
      <a:accent5>
        <a:srgbClr val="00AAE5"/>
      </a:accent5>
      <a:accent6>
        <a:srgbClr val="333333"/>
      </a:accent6>
      <a:hlink>
        <a:srgbClr val="666666"/>
      </a:hlink>
      <a:folHlink>
        <a:srgbClr val="666666"/>
      </a:folHlink>
    </a:clrScheme>
    <a:fontScheme name="LMS Standard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324000" tIns="0" rIns="324000" bIns="0" anchor="ctr"/>
      <a:lstStyle>
        <a:defPPr defTabSz="914400" eaLnBrk="1" fontAlgn="base" hangingPunct="1">
          <a:spcBef>
            <a:spcPct val="0"/>
          </a:spcBef>
          <a:spcAft>
            <a:spcPct val="0"/>
          </a:spcAft>
          <a:defRPr sz="2000" b="1" dirty="0" smtClean="0">
            <a:solidFill>
              <a:schemeClr val="bg1"/>
            </a:solidFill>
            <a:latin typeface="+mj-lt"/>
            <a:ea typeface="+mn-ea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Leica Microsystems Standard">
  <a:themeElements>
    <a:clrScheme name="LMS Standard">
      <a:dk1>
        <a:srgbClr val="666666"/>
      </a:dk1>
      <a:lt1>
        <a:srgbClr val="FFFFFF"/>
      </a:lt1>
      <a:dk2>
        <a:srgbClr val="333333"/>
      </a:dk2>
      <a:lt2>
        <a:srgbClr val="FFFFFF"/>
      </a:lt2>
      <a:accent1>
        <a:srgbClr val="ED1B2F"/>
      </a:accent1>
      <a:accent2>
        <a:srgbClr val="666666"/>
      </a:accent2>
      <a:accent3>
        <a:srgbClr val="92D050"/>
      </a:accent3>
      <a:accent4>
        <a:srgbClr val="F2EB16"/>
      </a:accent4>
      <a:accent5>
        <a:srgbClr val="00AAE5"/>
      </a:accent5>
      <a:accent6>
        <a:srgbClr val="333333"/>
      </a:accent6>
      <a:hlink>
        <a:srgbClr val="666666"/>
      </a:hlink>
      <a:folHlink>
        <a:srgbClr val="666666"/>
      </a:folHlink>
    </a:clrScheme>
    <a:fontScheme name="LMS Standard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 rtlCol="0" anchor="t">
        <a:noAutofit/>
      </a:bodyPr>
      <a:lstStyle>
        <a:defPPr>
          <a:defRPr sz="1400" dirty="0" err="1" smtClean="0">
            <a:solidFill>
              <a:srgbClr val="666666"/>
            </a:solidFill>
            <a:latin typeface="+mj-lt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8EFBE536BD1F489911D9570E33B52C" ma:contentTypeVersion="13" ma:contentTypeDescription="Create a new document." ma:contentTypeScope="" ma:versionID="7ccf1bf3590ac30274cc6f4e1a8daeed">
  <xsd:schema xmlns:xsd="http://www.w3.org/2001/XMLSchema" xmlns:xs="http://www.w3.org/2001/XMLSchema" xmlns:p="http://schemas.microsoft.com/office/2006/metadata/properties" xmlns:ns2="b33702fa-abd7-415c-ace6-457dff20a715" xmlns:ns3="fe2bd828-d4a2-4b85-ba68-b6245ab4d3f6" targetNamespace="http://schemas.microsoft.com/office/2006/metadata/properties" ma:root="true" ma:fieldsID="a08248bd5589745324346ab9dc7016ee" ns2:_="" ns3:_="">
    <xsd:import namespace="b33702fa-abd7-415c-ace6-457dff20a715"/>
    <xsd:import namespace="fe2bd828-d4a2-4b85-ba68-b6245ab4d3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702fa-abd7-415c-ace6-457dff20a7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bd828-d4a2-4b85-ba68-b6245ab4d3f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C708C3-3400-4171-B1F2-71F30DD49BF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CD7CB96-6D3B-4AB9-B336-7EF49F3E3B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127C5D-C8AD-4796-8EAB-AD2C94C59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702fa-abd7-415c-ace6-457dff20a715"/>
    <ds:schemaRef ds:uri="fe2bd828-d4a2-4b85-ba68-b6245ab4d3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981</Words>
  <Application>Microsoft Office PowerPoint</Application>
  <PresentationFormat>Breitbild</PresentationFormat>
  <Paragraphs>152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Open sans</vt:lpstr>
      <vt:lpstr>Raleway</vt:lpstr>
      <vt:lpstr>Raleway Light</vt:lpstr>
      <vt:lpstr>Title_Slides</vt:lpstr>
      <vt:lpstr>Content Leica Microsystems Standard</vt:lpstr>
      <vt:lpstr>Cleanliness Analysis Solutions  Target contamination fast </vt:lpstr>
      <vt:lpstr>Cleanliness analysis solutions</vt:lpstr>
      <vt:lpstr>Cleanliness analysis solutions</vt:lpstr>
      <vt:lpstr>Spend less time on scanning and analysis</vt:lpstr>
      <vt:lpstr>Analyze your samples faster</vt:lpstr>
      <vt:lpstr>Process more than one sample at the same time</vt:lpstr>
      <vt:lpstr>Identify “killer particles” more reliably</vt:lpstr>
      <vt:lpstr>Get a laser focus on the source of contamination</vt:lpstr>
      <vt:lpstr>Meet your requirements today</vt:lpstr>
      <vt:lpstr>A path to meet your future needs</vt:lpstr>
      <vt:lpstr>Available solutions for cleanliness analysis</vt:lpstr>
      <vt:lpstr>Cleanliness analysis solutions</vt:lpstr>
      <vt:lpstr>Summary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Lusser, Markus</dc:creator>
  <cp:lastModifiedBy>Roccia, Donatina</cp:lastModifiedBy>
  <cp:revision>443</cp:revision>
  <cp:lastPrinted>2018-03-08T13:18:11Z</cp:lastPrinted>
  <dcterms:created xsi:type="dcterms:W3CDTF">2018-02-07T12:45:54Z</dcterms:created>
  <dcterms:modified xsi:type="dcterms:W3CDTF">2024-11-28T09:33:08Z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0x010100368EFBE536BD1F489911D9570E33B52C</vt:lpwstr>
  </property>
  <property fmtid="{D5CDD505-2E9C-101B-9397-08002B2CF9AE}" pid="3" name="MSIP_Label_f48041ff-f5de-4583-8841-e2a1851ee5d2_Enabled">
    <vt:lpwstr>true</vt:lpwstr>
  </property>
  <property fmtid="{D5CDD505-2E9C-101B-9397-08002B2CF9AE}" pid="4" name="MSIP_Label_f48041ff-f5de-4583-8841-e2a1851ee5d2_SetDate">
    <vt:lpwstr>2023-06-13T09:00:25Z</vt:lpwstr>
  </property>
  <property fmtid="{D5CDD505-2E9C-101B-9397-08002B2CF9AE}" pid="5" name="MSIP_Label_f48041ff-f5de-4583-8841-e2a1851ee5d2_Method">
    <vt:lpwstr>Privileged</vt:lpwstr>
  </property>
  <property fmtid="{D5CDD505-2E9C-101B-9397-08002B2CF9AE}" pid="6" name="MSIP_Label_f48041ff-f5de-4583-8841-e2a1851ee5d2_Name">
    <vt:lpwstr>Confidential</vt:lpwstr>
  </property>
  <property fmtid="{D5CDD505-2E9C-101B-9397-08002B2CF9AE}" pid="7" name="MSIP_Label_f48041ff-f5de-4583-8841-e2a1851ee5d2_SiteId">
    <vt:lpwstr>771c9c47-7f24-44dc-958e-34f8713a8394</vt:lpwstr>
  </property>
  <property fmtid="{D5CDD505-2E9C-101B-9397-08002B2CF9AE}" pid="8" name="MSIP_Label_f48041ff-f5de-4583-8841-e2a1851ee5d2_ActionId">
    <vt:lpwstr>1e21ca71-31b0-4cad-90d7-ecb9115ec058</vt:lpwstr>
  </property>
  <property fmtid="{D5CDD505-2E9C-101B-9397-08002B2CF9AE}" pid="9" name="MSIP_Label_f48041ff-f5de-4583-8841-e2a1851ee5d2_ContentBits">
    <vt:lpwstr>2</vt:lpwstr>
  </property>
</Properties>
</file>