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9"/>
  </p:notesMasterIdLst>
  <p:sldIdLst>
    <p:sldId id="283" r:id="rId6"/>
    <p:sldId id="597" r:id="rId7"/>
    <p:sldId id="598" r:id="rId8"/>
    <p:sldId id="599" r:id="rId9"/>
    <p:sldId id="594" r:id="rId10"/>
    <p:sldId id="277" r:id="rId11"/>
    <p:sldId id="600" r:id="rId12"/>
    <p:sldId id="612" r:id="rId13"/>
    <p:sldId id="613" r:id="rId14"/>
    <p:sldId id="278" r:id="rId15"/>
    <p:sldId id="276" r:id="rId16"/>
    <p:sldId id="596" r:id="rId17"/>
    <p:sldId id="27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000000"/>
    <a:srgbClr val="CCCCCC"/>
    <a:srgbClr val="FDFDFD"/>
    <a:srgbClr val="FFFFFF"/>
    <a:srgbClr val="F4F4F4"/>
    <a:srgbClr val="FEFEFE"/>
    <a:srgbClr val="F8F8F8"/>
    <a:srgbClr val="FAFAFA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45" autoAdjust="0"/>
  </p:normalViewPr>
  <p:slideViewPr>
    <p:cSldViewPr snapToGrid="0">
      <p:cViewPr varScale="1">
        <p:scale>
          <a:sx n="87" d="100"/>
          <a:sy n="87" d="100"/>
        </p:scale>
        <p:origin x="581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0B923-E280-4032-8DB0-D4342916E442}" type="datetimeFigureOut">
              <a:rPr lang="de-DE" smtClean="0"/>
              <a:t>28.09.2020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8EC2-A3BC-4CDD-90FC-DDA2B543A2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086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7DB37D5-3877-44F9-8104-42DD6CBE1CE2}"/>
              </a:ext>
            </a:extLst>
          </p:cNvPr>
          <p:cNvSpPr/>
          <p:nvPr userDrawn="1"/>
        </p:nvSpPr>
        <p:spPr>
          <a:xfrm>
            <a:off x="334675" y="1657350"/>
            <a:ext cx="7089563" cy="3567113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0DB70F2-E339-4774-BDF1-05A904ED695D}"/>
              </a:ext>
            </a:extLst>
          </p:cNvPr>
          <p:cNvSpPr/>
          <p:nvPr userDrawn="1"/>
        </p:nvSpPr>
        <p:spPr>
          <a:xfrm>
            <a:off x="0" y="1657631"/>
            <a:ext cx="334963" cy="3566832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7D344F9-DCDC-4571-9089-ADFDB6D65C27}"/>
              </a:ext>
            </a:extLst>
          </p:cNvPr>
          <p:cNvSpPr/>
          <p:nvPr userDrawn="1"/>
        </p:nvSpPr>
        <p:spPr>
          <a:xfrm>
            <a:off x="334963" y="232912"/>
            <a:ext cx="7088987" cy="1428182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0603C14-72AC-4A73-89CD-CB3992489562}"/>
              </a:ext>
            </a:extLst>
          </p:cNvPr>
          <p:cNvSpPr/>
          <p:nvPr userDrawn="1"/>
        </p:nvSpPr>
        <p:spPr>
          <a:xfrm>
            <a:off x="334964" y="5224463"/>
            <a:ext cx="7088986" cy="1084263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963" y="2041867"/>
            <a:ext cx="6864827" cy="1751930"/>
          </a:xfrm>
        </p:spPr>
        <p:txBody>
          <a:bodyPr lIns="324000" tIns="0" rIns="0" bIns="0" anchor="b">
            <a:noAutofit/>
          </a:bodyPr>
          <a:lstStyle>
            <a:lvl1pPr algn="l">
              <a:defRPr sz="2800" b="1"/>
            </a:lvl1pPr>
          </a:lstStyle>
          <a:p>
            <a:r>
              <a:rPr lang="en-US"/>
              <a:t>Präsentationstitel hinzufügen</a:t>
            </a:r>
          </a:p>
        </p:txBody>
      </p:sp>
      <p:sp>
        <p:nvSpPr>
          <p:cNvPr id="12" name="leica_subtitle_1" hidden="1">
            <a:extLst>
              <a:ext uri="{FF2B5EF4-FFF2-40B4-BE49-F238E27FC236}">
                <a16:creationId xmlns:a16="http://schemas.microsoft.com/office/drawing/2014/main" id="{4C1D33CC-7EE2-43BE-85A8-EA69A0032B62}"/>
              </a:ext>
            </a:extLst>
          </p:cNvPr>
          <p:cNvSpPr txBox="1"/>
          <p:nvPr userDrawn="1"/>
        </p:nvSpPr>
        <p:spPr>
          <a:xfrm>
            <a:off x="334963" y="4181476"/>
            <a:ext cx="6864350" cy="815975"/>
          </a:xfrm>
          <a:prstGeom prst="rect">
            <a:avLst/>
          </a:prstGeom>
          <a:noFill/>
        </p:spPr>
        <p:txBody>
          <a:bodyPr wrap="square" lIns="324000" tIns="0" rIns="0" bIns="0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%usr_firstname_subtitle%%usr_lastname_subtitle%</a:t>
            </a:r>
          </a:p>
          <a:p>
            <a:r>
              <a:rPr lang="en-US" dirty="0">
                <a:solidFill>
                  <a:schemeClr val="bg1"/>
                </a:solidFill>
              </a:rPr>
              <a:t>%plh_place%%dddate_subtitle%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1E2A01B-DB43-49E1-806F-B2395C19905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32402" y="5538638"/>
            <a:ext cx="3059598" cy="13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Eye to Insight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5F3D444-7253-4FFD-A5CC-884D16DB8862}"/>
              </a:ext>
            </a:extLst>
          </p:cNvPr>
          <p:cNvSpPr/>
          <p:nvPr userDrawn="1"/>
        </p:nvSpPr>
        <p:spPr>
          <a:xfrm>
            <a:off x="7423950" y="1661094"/>
            <a:ext cx="4768050" cy="356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86AAF9A4-5655-44DA-8391-A99AAA8D72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23950" y="1657350"/>
            <a:ext cx="4768050" cy="356711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de-DE" dirty="0"/>
              <a:t>Bild hinzufügen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C0DECA1-3C0A-4408-9F55-16A1B7D800FD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232912"/>
            <a:ext cx="1230050" cy="6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9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76" userDrawn="1">
          <p15:clr>
            <a:srgbClr val="9FCC3B"/>
          </p15:clr>
        </p15:guide>
        <p15:guide id="7" orient="horz" pos="3291" userDrawn="1">
          <p15:clr>
            <a:srgbClr val="9FCC3B"/>
          </p15:clr>
        </p15:guide>
        <p15:guide id="9" orient="horz" pos="146" userDrawn="1">
          <p15:clr>
            <a:srgbClr val="9FCC3B"/>
          </p15:clr>
        </p15:guide>
        <p15:guide id="11" orient="horz" pos="1044" userDrawn="1">
          <p15:clr>
            <a:srgbClr val="9FCC3B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. Text b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Folienüberschrift hinzufügen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228571-10E5-4BFE-B260-92A7714C7913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336549" y="1089024"/>
            <a:ext cx="3743325" cy="5219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A1BAC14B-5B6A-4226-BE24-11C48071944D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4224337" y="1089024"/>
            <a:ext cx="3743325" cy="5219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0B2AE5CF-CE8C-4D5F-970A-DE89401F41ED}"/>
              </a:ext>
            </a:extLst>
          </p:cNvPr>
          <p:cNvSpPr>
            <a:spLocks noGrp="1"/>
          </p:cNvSpPr>
          <p:nvPr>
            <p:ph sz="quarter" idx="3" hasCustomPrompt="1"/>
          </p:nvPr>
        </p:nvSpPr>
        <p:spPr>
          <a:xfrm>
            <a:off x="8120062" y="1089024"/>
            <a:ext cx="3743325" cy="5219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9379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69" userDrawn="1">
          <p15:clr>
            <a:srgbClr val="9FCC3B"/>
          </p15:clr>
        </p15:guide>
        <p15:guide id="4" pos="2660" userDrawn="1">
          <p15:clr>
            <a:srgbClr val="9FCC3B"/>
          </p15:clr>
        </p15:guide>
        <p15:guide id="6" pos="5018" userDrawn="1">
          <p15:clr>
            <a:srgbClr val="9FCC3B"/>
          </p15:clr>
        </p15:guide>
        <p15:guide id="8" pos="5114" userDrawn="1">
          <p15:clr>
            <a:srgbClr val="9FCC3B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. Bild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Folienüberschrift hinzufügen</a:t>
            </a:r>
          </a:p>
        </p:txBody>
      </p:sp>
      <p:sp>
        <p:nvSpPr>
          <p:cNvPr id="4" name="Bildplatzhalter 7">
            <a:extLst>
              <a:ext uri="{FF2B5EF4-FFF2-40B4-BE49-F238E27FC236}">
                <a16:creationId xmlns:a16="http://schemas.microsoft.com/office/drawing/2014/main" id="{BAFE2B8C-6B48-47B5-9570-1BCA79A0EF08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1" y="800101"/>
            <a:ext cx="4078288" cy="3384549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372B7E7-F093-45D7-B249-69DCAC0DF35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0" y="3752850"/>
            <a:ext cx="4079875" cy="431800"/>
          </a:xfr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Bildbeschreibung hinzufügen - Element entfernen, falls nicht benötigt</a:t>
            </a:r>
          </a:p>
        </p:txBody>
      </p:sp>
      <p:sp>
        <p:nvSpPr>
          <p:cNvPr id="7" name="Inhaltsplatzhalter 12">
            <a:extLst>
              <a:ext uri="{FF2B5EF4-FFF2-40B4-BE49-F238E27FC236}">
                <a16:creationId xmlns:a16="http://schemas.microsoft.com/office/drawing/2014/main" id="{5D70AA74-B05A-442C-8609-E594D7032E24}"/>
              </a:ext>
            </a:extLst>
          </p:cNvPr>
          <p:cNvSpPr>
            <a:spLocks noGrp="1"/>
          </p:cNvSpPr>
          <p:nvPr>
            <p:ph sz="quarter" idx="3" hasCustomPrompt="1"/>
          </p:nvPr>
        </p:nvSpPr>
        <p:spPr>
          <a:xfrm>
            <a:off x="334964" y="4365625"/>
            <a:ext cx="3744912" cy="1943099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09A4EC94-84A6-4E78-9A25-0B8F53BA5245}"/>
              </a:ext>
            </a:extLst>
          </p:cNvPr>
          <p:cNvSpPr>
            <a:spLocks noGrp="1"/>
          </p:cNvSpPr>
          <p:nvPr>
            <p:ph type="pic" sz="quarter" idx="4" hasCustomPrompt="1"/>
          </p:nvPr>
        </p:nvSpPr>
        <p:spPr>
          <a:xfrm>
            <a:off x="4224338" y="800100"/>
            <a:ext cx="3743325" cy="3384550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F79C863-ADFE-4473-A29F-7988FFE6B8C1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4224338" y="3752850"/>
            <a:ext cx="3743325" cy="431799"/>
          </a:xfr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Bildbeschreibung hinzufügen - Element entfernen, falls nicht benötigt</a:t>
            </a:r>
          </a:p>
        </p:txBody>
      </p:sp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78E25B14-BE97-4979-BB7F-51DD23EF23FE}"/>
              </a:ext>
            </a:extLst>
          </p:cNvPr>
          <p:cNvSpPr>
            <a:spLocks noGrp="1"/>
          </p:cNvSpPr>
          <p:nvPr>
            <p:ph sz="quarter" idx="6" hasCustomPrompt="1"/>
          </p:nvPr>
        </p:nvSpPr>
        <p:spPr>
          <a:xfrm>
            <a:off x="4224338" y="4365625"/>
            <a:ext cx="3743326" cy="1943099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CAA3DF5-A602-436B-B000-E64018529C86}"/>
              </a:ext>
            </a:extLst>
          </p:cNvPr>
          <p:cNvSpPr>
            <a:spLocks noGrp="1"/>
          </p:cNvSpPr>
          <p:nvPr>
            <p:ph type="pic" sz="quarter" idx="7" hasCustomPrompt="1"/>
          </p:nvPr>
        </p:nvSpPr>
        <p:spPr>
          <a:xfrm>
            <a:off x="8112125" y="800100"/>
            <a:ext cx="4079873" cy="3384550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AD1B3ADB-0B58-4468-B94F-E2DF7324E719}"/>
              </a:ext>
            </a:extLst>
          </p:cNvPr>
          <p:cNvSpPr>
            <a:spLocks noGrp="1"/>
          </p:cNvSpPr>
          <p:nvPr>
            <p:ph type="body" sz="quarter" idx="8" hasCustomPrompt="1"/>
          </p:nvPr>
        </p:nvSpPr>
        <p:spPr>
          <a:xfrm>
            <a:off x="8112125" y="3752850"/>
            <a:ext cx="4079875" cy="431799"/>
          </a:xfr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Bildbeschreibung hinzufügen - Element entfernen, falls nicht benötigt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BCA36734-D0D8-4CB6-8B80-5E3C28866283}"/>
              </a:ext>
            </a:extLst>
          </p:cNvPr>
          <p:cNvSpPr>
            <a:spLocks noGrp="1"/>
          </p:cNvSpPr>
          <p:nvPr>
            <p:ph sz="quarter" idx="9" hasCustomPrompt="1"/>
          </p:nvPr>
        </p:nvSpPr>
        <p:spPr>
          <a:xfrm>
            <a:off x="8112125" y="4365625"/>
            <a:ext cx="3744913" cy="1943101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778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 userDrawn="1">
          <p15:clr>
            <a:srgbClr val="9FCC3B"/>
          </p15:clr>
        </p15:guide>
        <p15:guide id="5" orient="horz" pos="2364" userDrawn="1">
          <p15:clr>
            <a:srgbClr val="9FCC3B"/>
          </p15:clr>
        </p15:guide>
        <p15:guide id="7" orient="horz" pos="2636" userDrawn="1">
          <p15:clr>
            <a:srgbClr val="9FCC3B"/>
          </p15:clr>
        </p15:guide>
        <p15:guide id="9" orient="horz" pos="2750" userDrawn="1">
          <p15:clr>
            <a:srgbClr val="9FCC3B"/>
          </p15:clr>
        </p15:guide>
        <p15:guide id="12" pos="5110" userDrawn="1">
          <p15:clr>
            <a:srgbClr val="9FCC3B"/>
          </p15:clr>
        </p15:guide>
        <p15:guide id="20" pos="2661" userDrawn="1">
          <p15:clr>
            <a:srgbClr val="9FCC3B"/>
          </p15:clr>
        </p15:guide>
        <p15:guide id="22" pos="5019" userDrawn="1">
          <p15:clr>
            <a:srgbClr val="9FCC3B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. Bild m. Besch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Folienüberschrift hinzufügen</a:t>
            </a:r>
          </a:p>
        </p:txBody>
      </p:sp>
      <p:sp>
        <p:nvSpPr>
          <p:cNvPr id="4" name="Bildplatzhalter 7">
            <a:extLst>
              <a:ext uri="{FF2B5EF4-FFF2-40B4-BE49-F238E27FC236}">
                <a16:creationId xmlns:a16="http://schemas.microsoft.com/office/drawing/2014/main" id="{BC693EED-925E-4AB0-A536-2999989F5CEE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800100"/>
            <a:ext cx="4079875" cy="5508625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291B2A98-7920-4F1F-8C1A-C38CD2526191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-799" y="5876926"/>
            <a:ext cx="4080674" cy="431800"/>
          </a:xfr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Bildbeschreibung hinzufügen - Element entfernen, falls nicht benötigt</a:t>
            </a:r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6C15CC8B-6ACB-4D55-B7FC-A798BBA1C36B}"/>
              </a:ext>
            </a:extLst>
          </p:cNvPr>
          <p:cNvSpPr>
            <a:spLocks noGrp="1"/>
          </p:cNvSpPr>
          <p:nvPr>
            <p:ph type="pic" sz="quarter" idx="3" hasCustomPrompt="1"/>
          </p:nvPr>
        </p:nvSpPr>
        <p:spPr>
          <a:xfrm>
            <a:off x="4224338" y="800100"/>
            <a:ext cx="3743325" cy="5508625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DA18B444-ADB9-4A8C-9EBE-C10223FABE3A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4224338" y="5876926"/>
            <a:ext cx="3743325" cy="431800"/>
          </a:xfr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Bildbeschreibung hinzufügen - Element entfernen, falls nicht benötigt</a:t>
            </a:r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C0FE9568-E28C-439E-8565-9FE6196E05F2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8112125" y="800100"/>
            <a:ext cx="4079875" cy="5508625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9BA70C2-A82F-454F-A470-F1A871AC7EE9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8112125" y="5876926"/>
            <a:ext cx="4079875" cy="431800"/>
          </a:xfr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Bildbeschreibung hinzufügen - Element entfernen, falls nicht benötigt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26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 userDrawn="1">
          <p15:clr>
            <a:srgbClr val="9FCC3B"/>
          </p15:clr>
        </p15:guide>
        <p15:guide id="8" pos="5110" userDrawn="1">
          <p15:clr>
            <a:srgbClr val="9FCC3B"/>
          </p15:clr>
        </p15:guide>
        <p15:guide id="13" orient="horz" pos="3702" userDrawn="1">
          <p15:clr>
            <a:srgbClr val="9FCC3B"/>
          </p15:clr>
        </p15:guide>
        <p15:guide id="18" pos="5019" userDrawn="1">
          <p15:clr>
            <a:srgbClr val="9FCC3B"/>
          </p15:clr>
        </p15:guide>
        <p15:guide id="20" pos="2661" userDrawn="1">
          <p15:clr>
            <a:srgbClr val="9FCC3B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. Text 2-spal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_titleonly">
            <a:extLst>
              <a:ext uri="{FF2B5EF4-FFF2-40B4-BE49-F238E27FC236}">
                <a16:creationId xmlns:a16="http://schemas.microsoft.com/office/drawing/2014/main" id="{E7CB1046-DCB9-46B8-8A82-BFB6A2FCD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Folienüberschrift hinzufügen</a:t>
            </a:r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E62AEAB-1567-4797-8DA7-41989DF9CADA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336549" y="1089025"/>
            <a:ext cx="3743326" cy="52196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Bildplatzhalter 7">
            <a:extLst>
              <a:ext uri="{FF2B5EF4-FFF2-40B4-BE49-F238E27FC236}">
                <a16:creationId xmlns:a16="http://schemas.microsoft.com/office/drawing/2014/main" id="{D59CAA3A-9300-42A3-B468-2A414F344515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4224337" y="800100"/>
            <a:ext cx="7967663" cy="5508625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D9C6DC87-BE8B-4245-A3EE-115BC794134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24337" y="5876925"/>
            <a:ext cx="7967663" cy="431801"/>
          </a:xfr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Bildbeschreibung hinzufügen - Element entfernen, falls nicht benötigt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4334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661" userDrawn="1">
          <p15:clr>
            <a:srgbClr val="9FCC3B"/>
          </p15:clr>
        </p15:guide>
        <p15:guide id="5" orient="horz" pos="3702" userDrawn="1">
          <p15:clr>
            <a:srgbClr val="9FCC3B"/>
          </p15:clr>
        </p15:guide>
        <p15:guide id="10" pos="2570" userDrawn="1">
          <p15:clr>
            <a:srgbClr val="9FCC3B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. Text 1-spal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Folienüberschrift hinzufügen</a:t>
            </a:r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F33348F2-A9C9-4F2C-B3BD-D398A982D708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336547" y="1089025"/>
            <a:ext cx="7631116" cy="52196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Bildplatzhalter 7">
            <a:extLst>
              <a:ext uri="{FF2B5EF4-FFF2-40B4-BE49-F238E27FC236}">
                <a16:creationId xmlns:a16="http://schemas.microsoft.com/office/drawing/2014/main" id="{6937565D-C22E-44AA-8613-FBC6873DFF5C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8112125" y="800100"/>
            <a:ext cx="4079875" cy="5508625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BF945A9-95CD-4306-BE72-4E7601DA27F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12125" y="5876925"/>
            <a:ext cx="4079873" cy="431800"/>
          </a:xfr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Bildbeschreibung hinzufügen - Element entfernen, falls nicht benötigt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205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110" userDrawn="1">
          <p15:clr>
            <a:srgbClr val="9FCC3B"/>
          </p15:clr>
        </p15:guide>
        <p15:guide id="5" orient="horz" pos="3702" userDrawn="1">
          <p15:clr>
            <a:srgbClr val="9FCC3B"/>
          </p15:clr>
        </p15:guide>
        <p15:guide id="10" pos="5019" userDrawn="1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6:9 m. Besch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Folienüberschrift hinzufügen</a:t>
            </a:r>
          </a:p>
        </p:txBody>
      </p:sp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9F7E9A00-9C7B-4E25-A2E8-74216DDD22B3}"/>
              </a:ext>
            </a:extLst>
          </p:cNvPr>
          <p:cNvSpPr>
            <a:spLocks noGrp="1"/>
          </p:cNvSpPr>
          <p:nvPr>
            <p:ph type="media" sz="quarter" idx="1" hasCustomPrompt="1"/>
          </p:nvPr>
        </p:nvSpPr>
        <p:spPr>
          <a:xfrm>
            <a:off x="345852" y="814913"/>
            <a:ext cx="9710961" cy="549381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Medienclip hinzufügen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762B62C-4F0D-4EDC-A79C-0713374F3699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10199688" y="1089024"/>
            <a:ext cx="1657350" cy="5219700"/>
          </a:xfrm>
          <a:solidFill>
            <a:schemeClr val="bg1">
              <a:alpha val="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Videobeschreibung hinzufügen - Element entfernen, falls nicht benötigt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108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335" userDrawn="1">
          <p15:clr>
            <a:srgbClr val="9FCC3B"/>
          </p15:clr>
        </p15:guide>
        <p15:guide id="4" pos="6425" userDrawn="1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Folienüberschrift hinzufügen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731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6F7F5EE-AFF6-4605-AFCF-250F0C88F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082" y="1661094"/>
            <a:ext cx="6816462" cy="3564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7DB37D5-3877-44F9-8104-42DD6CBE1CE2}"/>
              </a:ext>
            </a:extLst>
          </p:cNvPr>
          <p:cNvSpPr/>
          <p:nvPr userDrawn="1"/>
        </p:nvSpPr>
        <p:spPr>
          <a:xfrm>
            <a:off x="334675" y="1659362"/>
            <a:ext cx="7089563" cy="3567463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0DB70F2-E339-4774-BDF1-05A904ED695D}"/>
              </a:ext>
            </a:extLst>
          </p:cNvPr>
          <p:cNvSpPr/>
          <p:nvPr userDrawn="1"/>
        </p:nvSpPr>
        <p:spPr>
          <a:xfrm>
            <a:off x="0" y="1661094"/>
            <a:ext cx="334963" cy="3564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7D344F9-DCDC-4571-9089-ADFDB6D65C27}"/>
              </a:ext>
            </a:extLst>
          </p:cNvPr>
          <p:cNvSpPr/>
          <p:nvPr userDrawn="1"/>
        </p:nvSpPr>
        <p:spPr>
          <a:xfrm>
            <a:off x="334963" y="232912"/>
            <a:ext cx="7088987" cy="1424719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0603C14-72AC-4A73-89CD-CB3992489562}"/>
              </a:ext>
            </a:extLst>
          </p:cNvPr>
          <p:cNvSpPr/>
          <p:nvPr userDrawn="1"/>
        </p:nvSpPr>
        <p:spPr>
          <a:xfrm>
            <a:off x="334964" y="5225094"/>
            <a:ext cx="7088986" cy="1083631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387" y="2993275"/>
            <a:ext cx="5761613" cy="1054943"/>
          </a:xfrm>
        </p:spPr>
        <p:txBody>
          <a:bodyPr lIns="324000" tIns="0" rIns="0" bIns="0" anchor="ctr" anchorCtr="0">
            <a:noAutofit/>
          </a:bodyPr>
          <a:lstStyle>
            <a:lvl1pPr algn="l">
              <a:defRPr sz="4000" b="1"/>
            </a:lvl1pPr>
          </a:lstStyle>
          <a:p>
            <a:r>
              <a:rPr lang="en-US"/>
              <a:t>Abschlussworte hinzufügen</a:t>
            </a:r>
          </a:p>
        </p:txBody>
      </p:sp>
      <p:sp>
        <p:nvSpPr>
          <p:cNvPr id="13" name="claim">
            <a:extLst>
              <a:ext uri="{FF2B5EF4-FFF2-40B4-BE49-F238E27FC236}">
                <a16:creationId xmlns:a16="http://schemas.microsoft.com/office/drawing/2014/main" id="{C1E2A01B-DB43-49E1-806F-B2395C19905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32402" y="5538638"/>
            <a:ext cx="3059598" cy="13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Eye to Insight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C0DECA1-3C0A-4408-9F55-16A1B7D800FD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232912"/>
            <a:ext cx="1230050" cy="6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2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76" userDrawn="1">
          <p15:clr>
            <a:srgbClr val="9FCC3B"/>
          </p15:clr>
        </p15:guide>
        <p15:guide id="7" orient="horz" pos="3291" userDrawn="1">
          <p15:clr>
            <a:srgbClr val="9FCC3B"/>
          </p15:clr>
        </p15:guide>
        <p15:guide id="9" orient="horz" pos="146" userDrawn="1">
          <p15:clr>
            <a:srgbClr val="9FCC3B"/>
          </p15:clr>
        </p15:guide>
        <p15:guide id="11" orient="horz" pos="1044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x_Navi" hidden="1">
            <a:extLst>
              <a:ext uri="{FF2B5EF4-FFF2-40B4-BE49-F238E27FC236}">
                <a16:creationId xmlns:a16="http://schemas.microsoft.com/office/drawing/2014/main" id="{44974798-5023-4B6D-86CD-A80BE2B7D76D}"/>
              </a:ext>
            </a:extLst>
          </p:cNvPr>
          <p:cNvSpPr txBox="1"/>
          <p:nvPr userDrawn="1"/>
        </p:nvSpPr>
        <p:spPr>
          <a:xfrm>
            <a:off x="1330918" y="1089024"/>
            <a:ext cx="10677468" cy="521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DE4DBFD-BC30-4BFB-856C-E6A52A31E357}"/>
              </a:ext>
            </a:extLst>
          </p:cNvPr>
          <p:cNvSpPr/>
          <p:nvPr userDrawn="1"/>
        </p:nvSpPr>
        <p:spPr>
          <a:xfrm>
            <a:off x="-3018" y="792001"/>
            <a:ext cx="857094" cy="5516724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0C6C56AC-8C2E-4B36-AFBE-80B299F2B6F0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78419" y="1155052"/>
            <a:ext cx="952500" cy="952500"/>
          </a:xfrm>
          <a:prstGeom prst="ellipse">
            <a:avLst/>
          </a:prstGeom>
          <a:solidFill>
            <a:srgbClr val="666666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2" name="sax_Navi_Eintrag" hidden="1">
            <a:extLst>
              <a:ext uri="{FF2B5EF4-FFF2-40B4-BE49-F238E27FC236}">
                <a16:creationId xmlns:a16="http://schemas.microsoft.com/office/drawing/2014/main" id="{8BDD799D-8F6F-4566-8FBD-0F656239D212}"/>
              </a:ext>
            </a:extLst>
          </p:cNvPr>
          <p:cNvSpPr txBox="1"/>
          <p:nvPr userDrawn="1"/>
        </p:nvSpPr>
        <p:spPr>
          <a:xfrm>
            <a:off x="1657350" y="1190224"/>
            <a:ext cx="10199688" cy="86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de-DE" sz="2800" b="1" dirty="0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5CC77F84-FF0F-40D3-BCEE-7E71044F256D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378419" y="2417150"/>
            <a:ext cx="952500" cy="952500"/>
          </a:xfrm>
          <a:prstGeom prst="ellipse">
            <a:avLst/>
          </a:prstGeom>
          <a:solidFill>
            <a:srgbClr val="CCCCCC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17" name="sax_Navi_Eintrag" hidden="1">
            <a:extLst>
              <a:ext uri="{FF2B5EF4-FFF2-40B4-BE49-F238E27FC236}">
                <a16:creationId xmlns:a16="http://schemas.microsoft.com/office/drawing/2014/main" id="{1114E4BF-511A-48A1-AC6B-0956F9509518}"/>
              </a:ext>
            </a:extLst>
          </p:cNvPr>
          <p:cNvSpPr txBox="1"/>
          <p:nvPr userDrawn="1"/>
        </p:nvSpPr>
        <p:spPr>
          <a:xfrm>
            <a:off x="1657350" y="2451100"/>
            <a:ext cx="10199688" cy="86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de-DE" sz="2800" b="1" dirty="0">
              <a:solidFill>
                <a:srgbClr val="CCCCCC"/>
              </a:solidFill>
            </a:endParaRP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61D6EFCC-A918-4A61-87ED-5081D0875E0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8419" y="3679248"/>
            <a:ext cx="952500" cy="952500"/>
          </a:xfrm>
          <a:prstGeom prst="ellipse">
            <a:avLst/>
          </a:prstGeom>
          <a:solidFill>
            <a:srgbClr val="CCCCCC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18" name="sax_Navi_Eintrag" hidden="1">
            <a:extLst>
              <a:ext uri="{FF2B5EF4-FFF2-40B4-BE49-F238E27FC236}">
                <a16:creationId xmlns:a16="http://schemas.microsoft.com/office/drawing/2014/main" id="{EC89658E-8B88-43EE-9BBF-FF86679267F4}"/>
              </a:ext>
            </a:extLst>
          </p:cNvPr>
          <p:cNvSpPr txBox="1"/>
          <p:nvPr userDrawn="1"/>
        </p:nvSpPr>
        <p:spPr>
          <a:xfrm>
            <a:off x="1657350" y="3713764"/>
            <a:ext cx="10199688" cy="86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de-DE" sz="2800" b="1" dirty="0">
              <a:solidFill>
                <a:srgbClr val="CCCCCC"/>
              </a:solidFill>
            </a:endParaRP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F1AC1F05-C710-42E5-9B33-EB9ECAACB2C2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378419" y="4941345"/>
            <a:ext cx="952500" cy="952500"/>
          </a:xfrm>
          <a:prstGeom prst="ellipse">
            <a:avLst/>
          </a:prstGeom>
          <a:solidFill>
            <a:srgbClr val="CCCCCC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19" name="sax_Navi_Eintrag" hidden="1">
            <a:extLst>
              <a:ext uri="{FF2B5EF4-FFF2-40B4-BE49-F238E27FC236}">
                <a16:creationId xmlns:a16="http://schemas.microsoft.com/office/drawing/2014/main" id="{1D1C2DE4-43A5-4EDB-AB1E-A62151D04748}"/>
              </a:ext>
            </a:extLst>
          </p:cNvPr>
          <p:cNvSpPr txBox="1"/>
          <p:nvPr userDrawn="1"/>
        </p:nvSpPr>
        <p:spPr>
          <a:xfrm>
            <a:off x="1657350" y="4975533"/>
            <a:ext cx="10199688" cy="86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de-DE" sz="2800" b="1" dirty="0">
              <a:solidFill>
                <a:srgbClr val="CCCCCC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8513CE-2791-4FA2-9F16-3D6DC19D1B0A}"/>
              </a:ext>
            </a:extLst>
          </p:cNvPr>
          <p:cNvSpPr txBox="1"/>
          <p:nvPr userDrawn="1"/>
        </p:nvSpPr>
        <p:spPr>
          <a:xfrm>
            <a:off x="336000" y="-1"/>
            <a:ext cx="10969925" cy="79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248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4" pos="1044" userDrawn="1">
          <p15:clr>
            <a:srgbClr val="FBAE40"/>
          </p15:clr>
        </p15:guide>
        <p15:guide id="25" orient="horz" pos="749" userDrawn="1">
          <p15:clr>
            <a:srgbClr val="FBAE40"/>
          </p15:clr>
        </p15:guide>
        <p15:guide id="27" orient="horz" pos="1293" userDrawn="1">
          <p15:clr>
            <a:srgbClr val="FBAE40"/>
          </p15:clr>
        </p15:guide>
        <p15:guide id="29" orient="horz" pos="1544" userDrawn="1">
          <p15:clr>
            <a:srgbClr val="FBAE40"/>
          </p15:clr>
        </p15:guide>
        <p15:guide id="31" orient="horz" pos="2088" userDrawn="1">
          <p15:clr>
            <a:srgbClr val="FBAE40"/>
          </p15:clr>
        </p15:guide>
        <p15:guide id="33" orient="horz" pos="2339" userDrawn="1">
          <p15:clr>
            <a:srgbClr val="FBAE40"/>
          </p15:clr>
        </p15:guide>
        <p15:guide id="35" orient="horz" pos="2883" userDrawn="1">
          <p15:clr>
            <a:srgbClr val="FBAE40"/>
          </p15:clr>
        </p15:guide>
        <p15:guide id="37" orient="horz" pos="3134" userDrawn="1">
          <p15:clr>
            <a:srgbClr val="FBAE40"/>
          </p15:clr>
        </p15:guide>
        <p15:guide id="39" orient="horz" pos="367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spal. Text HG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Folienüberschrift hinzufügen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00" y="1089025"/>
            <a:ext cx="11522076" cy="5219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46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. Bild m. Besch.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pter_titleonly">
            <a:extLst>
              <a:ext uri="{FF2B5EF4-FFF2-40B4-BE49-F238E27FC236}">
                <a16:creationId xmlns:a16="http://schemas.microsoft.com/office/drawing/2014/main" id="{9BD63C47-4361-4D7B-9F44-2FFCD726E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00" y="0"/>
            <a:ext cx="10969925" cy="79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Folienüberschrift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96D9A07-C4D3-4F34-B524-2D7FED61CA77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800100"/>
            <a:ext cx="12191998" cy="3384550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7AFD40B-3403-45F5-9B52-ADA275A96A8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-1" y="3752851"/>
            <a:ext cx="12192001" cy="431799"/>
          </a:xfr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Bildbeschreibung hinzufügen - Element entfernen, falls nicht benötigt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630C7065-5CC9-478A-80F9-E9240E46A5D3}"/>
              </a:ext>
            </a:extLst>
          </p:cNvPr>
          <p:cNvSpPr>
            <a:spLocks noGrp="1"/>
          </p:cNvSpPr>
          <p:nvPr>
            <p:ph sz="quarter" idx="3" hasCustomPrompt="1"/>
          </p:nvPr>
        </p:nvSpPr>
        <p:spPr>
          <a:xfrm>
            <a:off x="334962" y="4365625"/>
            <a:ext cx="11522076" cy="19431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267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636" userDrawn="1">
          <p15:clr>
            <a:srgbClr val="9FCC3B"/>
          </p15:clr>
        </p15:guide>
        <p15:guide id="5" orient="horz" pos="2364" userDrawn="1">
          <p15:clr>
            <a:srgbClr val="9FCC3B"/>
          </p15:clr>
        </p15:guide>
        <p15:guide id="13" orient="horz" pos="2750" userDrawn="1">
          <p15:clr>
            <a:srgbClr val="9FCC3B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. Bild m. Besch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Folienüberschrift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CAEA020-AC6D-46A3-B7D9-B23F5D14C93A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800100"/>
            <a:ext cx="12192000" cy="5508624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DF96C324-EF1A-4D12-9079-027EFD1A6CEA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0" y="5876724"/>
            <a:ext cx="12192000" cy="432000"/>
          </a:xfr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Bildbeschreibung hinzufügen - Element entfernen, falls nicht benötigt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43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701" userDrawn="1">
          <p15:clr>
            <a:srgbClr val="9FCC3B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. Text HG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Folienüberschrift hinzufügen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6FC82B7-A7F5-432C-90F1-A8DD4AC29FAA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334963" y="1089025"/>
            <a:ext cx="5689600" cy="5219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974BBAE-2E9E-470A-A312-8B81E8A7840F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6167438" y="1089025"/>
            <a:ext cx="5689600" cy="5219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88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885" userDrawn="1">
          <p15:clr>
            <a:srgbClr val="9FCC3B"/>
          </p15:clr>
        </p15:guide>
        <p15:guide id="6" pos="3795" userDrawn="1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. Bild m. Besch.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Folienüberschrift hinzufügen</a:t>
            </a:r>
            <a:endParaRPr lang="en-US"/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71AE4E7A-4F39-4638-AC5D-1D935F0A3B6A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800101"/>
            <a:ext cx="6024563" cy="3384549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361CB8B-B772-4A70-BACD-FE280007353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1" y="3752850"/>
            <a:ext cx="6024562" cy="431800"/>
          </a:xfr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Bildbeschreibung hinzufügen - Element entfernen, falls nicht benötigt</a:t>
            </a:r>
          </a:p>
        </p:txBody>
      </p:sp>
      <p:sp>
        <p:nvSpPr>
          <p:cNvPr id="11" name="Inhaltsplatzhalter 12">
            <a:extLst>
              <a:ext uri="{FF2B5EF4-FFF2-40B4-BE49-F238E27FC236}">
                <a16:creationId xmlns:a16="http://schemas.microsoft.com/office/drawing/2014/main" id="{E289FEF7-81E5-4915-81AA-1D08AC1B8669}"/>
              </a:ext>
            </a:extLst>
          </p:cNvPr>
          <p:cNvSpPr>
            <a:spLocks noGrp="1"/>
          </p:cNvSpPr>
          <p:nvPr>
            <p:ph sz="quarter" idx="3" hasCustomPrompt="1"/>
          </p:nvPr>
        </p:nvSpPr>
        <p:spPr>
          <a:xfrm>
            <a:off x="334963" y="4365625"/>
            <a:ext cx="5689600" cy="19431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7">
            <a:extLst>
              <a:ext uri="{FF2B5EF4-FFF2-40B4-BE49-F238E27FC236}">
                <a16:creationId xmlns:a16="http://schemas.microsoft.com/office/drawing/2014/main" id="{83302B7C-DBA9-4A4B-B566-E98444866849}"/>
              </a:ext>
            </a:extLst>
          </p:cNvPr>
          <p:cNvSpPr>
            <a:spLocks noGrp="1"/>
          </p:cNvSpPr>
          <p:nvPr>
            <p:ph type="pic" sz="quarter" idx="4" hasCustomPrompt="1"/>
          </p:nvPr>
        </p:nvSpPr>
        <p:spPr>
          <a:xfrm>
            <a:off x="6167439" y="800100"/>
            <a:ext cx="6024560" cy="3384549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28B22E7-66B9-486F-BFFE-E902B2F0092D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6167439" y="3754076"/>
            <a:ext cx="6024562" cy="430574"/>
          </a:xfr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Bildbeschreibung hinzufügen - Element entfernen, falls nicht benötigt</a:t>
            </a:r>
          </a:p>
        </p:txBody>
      </p:sp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14A81D89-14BE-42C8-9109-55F6F0D472D6}"/>
              </a:ext>
            </a:extLst>
          </p:cNvPr>
          <p:cNvSpPr>
            <a:spLocks noGrp="1"/>
          </p:cNvSpPr>
          <p:nvPr>
            <p:ph sz="quarter" idx="6" hasCustomPrompt="1"/>
          </p:nvPr>
        </p:nvSpPr>
        <p:spPr>
          <a:xfrm>
            <a:off x="6167439" y="4365625"/>
            <a:ext cx="5689599" cy="19431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906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885" userDrawn="1">
          <p15:clr>
            <a:srgbClr val="9FCC3B"/>
          </p15:clr>
        </p15:guide>
        <p15:guide id="3" orient="horz" pos="2636" userDrawn="1">
          <p15:clr>
            <a:srgbClr val="9FCC3B"/>
          </p15:clr>
        </p15:guide>
        <p15:guide id="5" orient="horz" pos="2364" userDrawn="1">
          <p15:clr>
            <a:srgbClr val="9FCC3B"/>
          </p15:clr>
        </p15:guide>
        <p15:guide id="9" orient="horz" pos="2750" userDrawn="1">
          <p15:clr>
            <a:srgbClr val="9FCC3B"/>
          </p15:clr>
        </p15:guide>
        <p15:guide id="14" pos="3795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. 4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Folienüberschrift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91BA005-6EB4-445B-8134-61AD6C2FBBD2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334963" y="1089025"/>
            <a:ext cx="5689600" cy="2509862"/>
          </a:xfrm>
          <a:ln w="28575">
            <a:solidFill>
              <a:schemeClr val="accent1"/>
            </a:solidFill>
          </a:ln>
        </p:spPr>
        <p:txBody>
          <a:bodyPr lIns="180000" tIns="180000" rIns="180000" bIns="180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Neute Ebene</a:t>
            </a:r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1802183F-6051-4EA5-A4CC-484BAA3FB239}"/>
              </a:ext>
            </a:extLst>
          </p:cNvPr>
          <p:cNvSpPr>
            <a:spLocks noGrp="1"/>
          </p:cNvSpPr>
          <p:nvPr>
            <p:ph sz="quarter" idx="3" hasCustomPrompt="1"/>
          </p:nvPr>
        </p:nvSpPr>
        <p:spPr>
          <a:xfrm>
            <a:off x="6167438" y="1089025"/>
            <a:ext cx="5689600" cy="2509862"/>
          </a:xfrm>
          <a:ln w="28575">
            <a:solidFill>
              <a:schemeClr val="accent1"/>
            </a:solidFill>
          </a:ln>
        </p:spPr>
        <p:txBody>
          <a:bodyPr lIns="180000" tIns="180000" rIns="180000" bIns="180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Neute Ebene</a:t>
            </a:r>
          </a:p>
          <a:p>
            <a:pPr lvl="4"/>
            <a:endParaRPr lang="de-DE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21624191-5093-49BE-ACC7-5699F1ED8D6E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334963" y="3767059"/>
            <a:ext cx="5689601" cy="2525764"/>
          </a:xfrm>
          <a:ln w="28575">
            <a:solidFill>
              <a:schemeClr val="accent1"/>
            </a:solidFill>
          </a:ln>
        </p:spPr>
        <p:txBody>
          <a:bodyPr lIns="180000" tIns="180000" rIns="180000" bIns="180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071B7C50-BD97-4D2D-A91C-1113A118A5E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67438" y="3767059"/>
            <a:ext cx="5689600" cy="2525764"/>
          </a:xfrm>
          <a:ln w="28575">
            <a:solidFill>
              <a:schemeClr val="accent1"/>
            </a:solidFill>
          </a:ln>
        </p:spPr>
        <p:txBody>
          <a:bodyPr lIns="180000" tIns="180000" rIns="180000" bIns="180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8497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95" userDrawn="1">
          <p15:clr>
            <a:srgbClr val="9FCC3B"/>
          </p15:clr>
        </p15:guide>
        <p15:guide id="3" orient="horz" pos="2267" userDrawn="1">
          <p15:clr>
            <a:srgbClr val="9FCC3B"/>
          </p15:clr>
        </p15:guide>
        <p15:guide id="9" orient="horz" pos="2372" userDrawn="1">
          <p15:clr>
            <a:srgbClr val="9FCC3B"/>
          </p15:clr>
        </p15:guide>
        <p15:guide id="12" pos="3885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. Bild m. Besch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Folienüberschrift hinzufügen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BA233EC-0EA4-4BBB-90C3-F76F7EC5822C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1" y="800100"/>
            <a:ext cx="6024562" cy="5508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9CE73896-E133-4C83-BDA2-51CE932525F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0" y="5876926"/>
            <a:ext cx="6024563" cy="431800"/>
          </a:xfr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Bildbeschreibung hinzufügen - Element entfernen, falls nicht benötigt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A4F6F18F-70E8-4841-99CF-EDDD374D6F20}"/>
              </a:ext>
            </a:extLst>
          </p:cNvPr>
          <p:cNvSpPr>
            <a:spLocks noGrp="1"/>
          </p:cNvSpPr>
          <p:nvPr>
            <p:ph type="pic" sz="quarter" idx="3" hasCustomPrompt="1"/>
          </p:nvPr>
        </p:nvSpPr>
        <p:spPr>
          <a:xfrm>
            <a:off x="6167439" y="800100"/>
            <a:ext cx="6024562" cy="5508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hinzufügen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B6B2C4C-3069-400B-94D1-0F4A25B5871D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6167439" y="5876925"/>
            <a:ext cx="6024562" cy="431799"/>
          </a:xfr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Bildbeschreibung hinzufügen - Element entfernen, falls nicht benötigt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598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3795" userDrawn="1">
          <p15:clr>
            <a:srgbClr val="9FCC3B"/>
          </p15:clr>
        </p15:guide>
        <p15:guide id="9" orient="horz" pos="3702" userDrawn="1">
          <p15:clr>
            <a:srgbClr val="9FCC3B"/>
          </p15:clr>
        </p15:guide>
        <p15:guide id="12" pos="3885" userDrawn="1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72B6302-291A-4E4B-896B-86A4DD577A67}"/>
              </a:ext>
            </a:extLst>
          </p:cNvPr>
          <p:cNvSpPr/>
          <p:nvPr userDrawn="1"/>
        </p:nvSpPr>
        <p:spPr>
          <a:xfrm flipV="1">
            <a:off x="0" y="6308724"/>
            <a:ext cx="12192000" cy="549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00" y="1089025"/>
            <a:ext cx="11522076" cy="5219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leica_footer_1">
            <a:extLst>
              <a:ext uri="{FF2B5EF4-FFF2-40B4-BE49-F238E27FC236}">
                <a16:creationId xmlns:a16="http://schemas.microsoft.com/office/drawing/2014/main" id="{C29B0D02-FD02-4297-8C27-EE97AFD70CA3}"/>
              </a:ext>
            </a:extLst>
          </p:cNvPr>
          <p:cNvSpPr txBox="1"/>
          <p:nvPr userDrawn="1"/>
        </p:nvSpPr>
        <p:spPr>
          <a:xfrm>
            <a:off x="336550" y="6437517"/>
            <a:ext cx="8391398" cy="3651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r>
              <a:rPr lang="en-US" sz="600" b="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DM750-M_customer presentation </a:t>
            </a:r>
            <a:r>
              <a:rPr lang="en-US" sz="700" b="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| MC-0001399 | 28.09.2020</a:t>
            </a:r>
            <a:endParaRPr lang="en-US" sz="800" dirty="0">
              <a:solidFill>
                <a:srgbClr val="666666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600" dirty="0">
                <a:solidFill>
                  <a:srgbClr val="999999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Leica Microsystems GmbH. Registered Office: Wetzlar. All rights reserved, also regarding any disposal, exploitation, reproduction, editing, distribution, as well as in the event of applications for industrial property rights.</a:t>
            </a:r>
          </a:p>
          <a:p>
            <a:endParaRPr lang="de-DE" sz="600" b="0" dirty="0">
              <a:solidFill>
                <a:srgbClr val="98989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leica_footer_1" hidden="1">
            <a:extLst>
              <a:ext uri="{FF2B5EF4-FFF2-40B4-BE49-F238E27FC236}">
                <a16:creationId xmlns:a16="http://schemas.microsoft.com/office/drawing/2014/main" id="{1B1CEAB2-2F21-4169-BDAC-1A8FA93C2E2B}"/>
              </a:ext>
            </a:extLst>
          </p:cNvPr>
          <p:cNvSpPr txBox="1"/>
          <p:nvPr userDrawn="1"/>
        </p:nvSpPr>
        <p:spPr>
          <a:xfrm>
            <a:off x="336550" y="6437517"/>
            <a:ext cx="8391398" cy="3651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r>
              <a:rPr lang="en-US" sz="600" b="1" dirty="0">
                <a:solidFill>
                  <a:srgbClr val="ED1B2F"/>
                </a:solidFill>
                <a:latin typeface="+mn-lt"/>
                <a:cs typeface="Arial" panose="020B0604020202020204" pitchFamily="34" charset="0"/>
              </a:rPr>
              <a:t>%fld_confident_ppt%</a:t>
            </a:r>
            <a:r>
              <a:rPr lang="en-US" sz="600" b="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%usr_firstname_footer%%usr_lastname_footer%%usr_department%%dddate_footer%</a:t>
            </a:r>
          </a:p>
          <a:p>
            <a:r>
              <a:rPr lang="en-US" sz="600" b="0" dirty="0">
                <a:solidFill>
                  <a:srgbClr val="989898"/>
                </a:solidFill>
                <a:latin typeface="+mn-lt"/>
                <a:cs typeface="Arial" panose="020B0604020202020204" pitchFamily="34" charset="0"/>
              </a:rPr>
              <a:t>%fld_copyright_optline2_ppt%%ctx_adrcompany%%tr_ctx_regofficein_ppt%%ctx_regoffice%%tr_copyright_ppt%</a:t>
            </a:r>
          </a:p>
          <a:p>
            <a:endParaRPr lang="de-DE" sz="600" b="0" dirty="0">
              <a:solidFill>
                <a:srgbClr val="989898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F544787-3E8C-44E8-96D9-F5CC3F5ECB1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790" y="6387178"/>
            <a:ext cx="886214" cy="40338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2CABB0F0-1E35-4F1C-B909-7E1B7FFC2518}"/>
              </a:ext>
            </a:extLst>
          </p:cNvPr>
          <p:cNvSpPr/>
          <p:nvPr userDrawn="1"/>
        </p:nvSpPr>
        <p:spPr>
          <a:xfrm flipV="1">
            <a:off x="0" y="0"/>
            <a:ext cx="12192000" cy="800100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hapter_title"/>
          <p:cNvSpPr>
            <a:spLocks noGrp="1"/>
          </p:cNvSpPr>
          <p:nvPr>
            <p:ph type="title"/>
          </p:nvPr>
        </p:nvSpPr>
        <p:spPr>
          <a:xfrm>
            <a:off x="334963" y="8100"/>
            <a:ext cx="10969925" cy="79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Folienüberschrift hinzufügen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939" y="114299"/>
            <a:ext cx="543906" cy="340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aseline="0">
                <a:solidFill>
                  <a:schemeClr val="bg1"/>
                </a:solidFill>
              </a:defRPr>
            </a:lvl1pPr>
          </a:lstStyle>
          <a:p>
            <a:fld id="{BA9117A6-9FEC-48E7-9B8E-674C1E45CF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570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6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67" r:id="rId13"/>
    <p:sldLayoutId id="2147483680" r:id="rId14"/>
    <p:sldLayoutId id="2147483681" r:id="rId15"/>
    <p:sldLayoutId id="2147483682" r:id="rId16"/>
    <p:sldLayoutId id="214748367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47EBF"/>
          </p15:clr>
        </p15:guide>
        <p15:guide id="2" pos="3840" userDrawn="1">
          <p15:clr>
            <a:srgbClr val="547EBF"/>
          </p15:clr>
        </p15:guide>
        <p15:guide id="3" orient="horz" pos="686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504" userDrawn="1">
          <p15:clr>
            <a:srgbClr val="FBAE40"/>
          </p15:clr>
        </p15:guide>
        <p15:guide id="8" orient="horz" pos="3974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6CB4E-09D5-4697-AB63-57B62A33B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2041867"/>
            <a:ext cx="6864827" cy="2063790"/>
          </a:xfrm>
        </p:spPr>
        <p:txBody>
          <a:bodyPr/>
          <a:lstStyle/>
          <a:p>
            <a:r>
              <a:rPr lang="en-AU" b="0" dirty="0"/>
              <a:t>Educational material science microscope</a:t>
            </a:r>
            <a:br>
              <a:rPr lang="en-AU" b="0" dirty="0"/>
            </a:br>
            <a:r>
              <a:rPr lang="en-AU" dirty="0"/>
              <a:t>DM750 M</a:t>
            </a:r>
            <a:br>
              <a:rPr lang="en-AU" b="0" dirty="0"/>
            </a:br>
            <a:br>
              <a:rPr lang="en-AU" dirty="0"/>
            </a:br>
            <a:r>
              <a:rPr lang="en-AU" dirty="0"/>
              <a:t>Increase learning time</a:t>
            </a:r>
            <a:endParaRPr lang="de-CH" dirty="0"/>
          </a:p>
        </p:txBody>
      </p:sp>
      <p:pic>
        <p:nvPicPr>
          <p:cNvPr id="7" name="Bildplatzhalter 6" descr="Ein Bild, das Halde, sitzend, Tisch enthält.&#10;&#10;Automatisch generierte Beschreibung">
            <a:extLst>
              <a:ext uri="{FF2B5EF4-FFF2-40B4-BE49-F238E27FC236}">
                <a16:creationId xmlns:a16="http://schemas.microsoft.com/office/drawing/2014/main" id="{FDEF755B-F669-4AF6-BB9A-52F9722054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53" r="5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350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Objekt, Mikroskop, sitzend, Tisch enthält.&#10;&#10;Automatisch generierte Beschreibung">
            <a:extLst>
              <a:ext uri="{FF2B5EF4-FFF2-40B4-BE49-F238E27FC236}">
                <a16:creationId xmlns:a16="http://schemas.microsoft.com/office/drawing/2014/main" id="{B586A933-04F3-4371-8F48-594B5A546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43" t="20695" r="29720" b="4924"/>
          <a:stretch/>
        </p:blipFill>
        <p:spPr>
          <a:xfrm>
            <a:off x="7127638" y="906299"/>
            <a:ext cx="4177250" cy="5389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646DC1-9DE8-4B97-B7B8-16C28C43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Raleway Light" panose="020B0403030101060003" pitchFamily="34" charset="0"/>
              </a:rPr>
              <a:t>DM750 M model</a:t>
            </a:r>
            <a:endParaRPr lang="de-DE" dirty="0">
              <a:latin typeface="Raleway Light" panose="020B0403030101060003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F6568D-D907-4877-BDDD-FD967A43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10</a:t>
            </a:fld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D3EDD5D0-2C90-4941-8436-179AF1298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924102"/>
              </p:ext>
            </p:extLst>
          </p:nvPr>
        </p:nvGraphicFramePr>
        <p:xfrm>
          <a:off x="591175" y="1622552"/>
          <a:ext cx="6650873" cy="284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5612">
                  <a:extLst>
                    <a:ext uri="{9D8B030D-6E8A-4147-A177-3AD203B41FA5}">
                      <a16:colId xmlns:a16="http://schemas.microsoft.com/office/drawing/2014/main" val="869696494"/>
                    </a:ext>
                  </a:extLst>
                </a:gridCol>
                <a:gridCol w="5015261">
                  <a:extLst>
                    <a:ext uri="{9D8B030D-6E8A-4147-A177-3AD203B41FA5}">
                      <a16:colId xmlns:a16="http://schemas.microsoft.com/office/drawing/2014/main" val="2587320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noProof="0" dirty="0"/>
                        <a:t>Solution</a:t>
                      </a:r>
                    </a:p>
                  </a:txBody>
                  <a:tcPr marL="144000" marR="144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noProof="0" dirty="0"/>
                        <a:t>DM750 M</a:t>
                      </a:r>
                    </a:p>
                  </a:txBody>
                  <a:tcPr marL="144000" marR="144000" marT="108000" marB="108000"/>
                </a:tc>
                <a:extLst>
                  <a:ext uri="{0D108BD9-81ED-4DB2-BD59-A6C34878D82A}">
                    <a16:rowId xmlns:a16="http://schemas.microsoft.com/office/drawing/2014/main" val="32198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noProof="0" dirty="0"/>
                        <a:t>Use when …</a:t>
                      </a:r>
                    </a:p>
                  </a:txBody>
                  <a:tcPr marL="144000" marR="144000" marT="108000" marB="108000"/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600" b="0" noProof="0" dirty="0"/>
                        <a:t>Material science courses for learning about metals, natural resources, and other opaque samples</a:t>
                      </a:r>
                    </a:p>
                  </a:txBody>
                  <a:tcPr marL="144000" marR="144000" marT="108000" marB="108000"/>
                </a:tc>
                <a:extLst>
                  <a:ext uri="{0D108BD9-81ED-4DB2-BD59-A6C34878D82A}">
                    <a16:rowId xmlns:a16="http://schemas.microsoft.com/office/drawing/2014/main" val="211307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noProof="0" dirty="0"/>
                        <a:t>Your need …</a:t>
                      </a:r>
                    </a:p>
                  </a:txBody>
                  <a:tcPr marL="144000" marR="144000" marT="108000" marB="108000"/>
                </a:tc>
                <a:tc>
                  <a:txBody>
                    <a:bodyPr/>
                    <a:lstStyle/>
                    <a:p>
                      <a:pPr marL="265113" indent="-265113">
                        <a:buFont typeface="Arial" panose="020B0604020202020204" pitchFamily="34" charset="0"/>
                        <a:buChar char="•"/>
                      </a:pPr>
                      <a:r>
                        <a:rPr lang="en-AU" sz="1600" b="0" noProof="0" dirty="0"/>
                        <a:t>Various reflected light techniques</a:t>
                      </a:r>
                    </a:p>
                    <a:p>
                      <a:pPr marL="265113" indent="-265113">
                        <a:buFont typeface="Arial" panose="020B0604020202020204" pitchFamily="34" charset="0"/>
                        <a:buChar char="•"/>
                      </a:pPr>
                      <a:r>
                        <a:rPr lang="en-AU" sz="1600" b="0" noProof="0" dirty="0"/>
                        <a:t>Easy sample handling</a:t>
                      </a:r>
                    </a:p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600" b="0" noProof="0" dirty="0">
                          <a:solidFill>
                            <a:schemeClr val="tx1"/>
                          </a:solidFill>
                        </a:rPr>
                        <a:t>Fast transport to and from storage</a:t>
                      </a:r>
                    </a:p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600" b="0" noProof="0" dirty="0">
                          <a:solidFill>
                            <a:schemeClr val="tx1"/>
                          </a:solidFill>
                        </a:rPr>
                        <a:t>Image documentation (integrated network and Wi-Fi camera)</a:t>
                      </a:r>
                    </a:p>
                  </a:txBody>
                  <a:tcPr marL="144000" marR="144000" marT="108000" marB="108000"/>
                </a:tc>
                <a:extLst>
                  <a:ext uri="{0D108BD9-81ED-4DB2-BD59-A6C34878D82A}">
                    <a16:rowId xmlns:a16="http://schemas.microsoft.com/office/drawing/2014/main" val="3711525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37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42277-7F2B-4D54-A2E8-3497A31A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en-AU" smtClean="0"/>
              <a:t>11</a:t>
            </a:fld>
            <a:endParaRPr lang="en-A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0C73E-4822-4FCC-8241-9B5F804E4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00"/>
            <a:ext cx="10969925" cy="792000"/>
          </a:xfrm>
        </p:spPr>
        <p:txBody>
          <a:bodyPr/>
          <a:lstStyle/>
          <a:p>
            <a:r>
              <a:rPr lang="en-AU" dirty="0">
                <a:latin typeface="Raleway Light" panose="020B0403030101060003" pitchFamily="34" charset="0"/>
                <a:ea typeface="+mj-lt"/>
                <a:cs typeface="+mj-lt"/>
              </a:rPr>
              <a:t>Optional configurations and accessories</a:t>
            </a:r>
            <a:endParaRPr lang="en-AU" dirty="0">
              <a:latin typeface="Raleway Light" panose="020B0403030101060003" pitchFamily="34" charset="0"/>
            </a:endParaRP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579E1FA5-7256-4016-A490-1738E90C9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182381"/>
            <a:ext cx="3136392" cy="3109862"/>
          </a:xfrm>
          <a:solidFill>
            <a:srgbClr val="FDFDFD"/>
          </a:solidFill>
        </p:spPr>
        <p:txBody>
          <a:bodyPr/>
          <a:lstStyle/>
          <a:p>
            <a:pPr marL="0" indent="0">
              <a:buNone/>
            </a:pPr>
            <a:r>
              <a:rPr lang="en-AU" b="1" dirty="0"/>
              <a:t>For your application needs</a:t>
            </a:r>
          </a:p>
          <a:p>
            <a:r>
              <a:rPr lang="en-AU" dirty="0"/>
              <a:t>Selection of eyepieces, objectives, etc.</a:t>
            </a:r>
          </a:p>
          <a:p>
            <a:r>
              <a:rPr lang="en-AU" dirty="0"/>
              <a:t>Different recommended configurations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C8AC250-DCAA-468A-A4B2-14D35A2AF0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574" y="1310396"/>
            <a:ext cx="3873930" cy="4933209"/>
          </a:xfrm>
          <a:prstGeom prst="rect">
            <a:avLst/>
          </a:prstGeom>
          <a:noFill/>
          <a:ln>
            <a:solidFill>
              <a:srgbClr val="999999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2CF8830-B1CD-4900-A120-AAFF20E79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342" y="1008115"/>
            <a:ext cx="3923710" cy="4933209"/>
          </a:xfrm>
          <a:prstGeom prst="rect">
            <a:avLst/>
          </a:prstGeom>
          <a:ln>
            <a:solidFill>
              <a:srgbClr val="999999"/>
            </a:solidFill>
          </a:ln>
        </p:spPr>
      </p:pic>
    </p:spTree>
    <p:extLst>
      <p:ext uri="{BB962C8B-B14F-4D97-AF65-F5344CB8AC3E}">
        <p14:creationId xmlns:p14="http://schemas.microsoft.com/office/powerpoint/2010/main" val="290298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Objekt, Mikroskop, sitzend, Tisch enthält.&#10;&#10;Automatisch generierte Beschreibung">
            <a:extLst>
              <a:ext uri="{FF2B5EF4-FFF2-40B4-BE49-F238E27FC236}">
                <a16:creationId xmlns:a16="http://schemas.microsoft.com/office/drawing/2014/main" id="{F1F77CF7-4C11-4C0D-9FA3-9BEF8314A3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26" t="21901" r="31670" b="4924"/>
          <a:stretch/>
        </p:blipFill>
        <p:spPr>
          <a:xfrm>
            <a:off x="7360920" y="1057560"/>
            <a:ext cx="3943968" cy="53177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42277-7F2B-4D54-A2E8-3497A31A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12</a:t>
            </a:fld>
            <a:endParaRPr lang="de-D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0C73E-4822-4FCC-8241-9B5F804E4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00"/>
            <a:ext cx="10969925" cy="792000"/>
          </a:xfrm>
        </p:spPr>
        <p:txBody>
          <a:bodyPr/>
          <a:lstStyle/>
          <a:p>
            <a:r>
              <a:rPr lang="de-DE" dirty="0">
                <a:latin typeface="Raleway Light" panose="020B0403030101060003" pitchFamily="34" charset="0"/>
              </a:rPr>
              <a:t>Summary</a:t>
            </a:r>
            <a:endParaRPr lang="en-CH" dirty="0">
              <a:latin typeface="Raleway Light" panose="020B0403030101060003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24DB8F9-039E-4BA8-9141-7369A188BEA0}"/>
              </a:ext>
            </a:extLst>
          </p:cNvPr>
          <p:cNvSpPr/>
          <p:nvPr/>
        </p:nvSpPr>
        <p:spPr>
          <a:xfrm>
            <a:off x="-428267" y="16054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4B107C3-54F5-4153-AC3C-68E27DDF4591}"/>
              </a:ext>
            </a:extLst>
          </p:cNvPr>
          <p:cNvSpPr/>
          <p:nvPr/>
        </p:nvSpPr>
        <p:spPr>
          <a:xfrm>
            <a:off x="539496" y="1691639"/>
            <a:ext cx="5984773" cy="32839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/>
              <a:t>Increase learning time</a:t>
            </a:r>
            <a:endParaRPr lang="en-AU" b="1" dirty="0"/>
          </a:p>
          <a:p>
            <a:endParaRPr lang="en-US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Easy image sharing with the compatible multiple connection camera; including Wi-Fi</a:t>
            </a:r>
            <a:endParaRPr lang="en-US" b="1" dirty="0"/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Fast transport to and from storage with integrated vertical handle and cord wrap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Easy sample handling with the versatile stage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Efficient analysis with the multi-function reflected light illuminator</a:t>
            </a:r>
          </a:p>
          <a:p>
            <a:endParaRPr lang="en-US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1BCF1C5-1685-4EA5-B772-15A7877CBC04}"/>
              </a:ext>
            </a:extLst>
          </p:cNvPr>
          <p:cNvSpPr/>
          <p:nvPr/>
        </p:nvSpPr>
        <p:spPr>
          <a:xfrm>
            <a:off x="539496" y="1184633"/>
            <a:ext cx="7205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DM750 M educational material science microscope</a:t>
            </a:r>
          </a:p>
        </p:txBody>
      </p:sp>
    </p:spTree>
    <p:extLst>
      <p:ext uri="{BB962C8B-B14F-4D97-AF65-F5344CB8AC3E}">
        <p14:creationId xmlns:p14="http://schemas.microsoft.com/office/powerpoint/2010/main" val="88903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DB2EB-3FB7-41A0-A600-9C26ECAAC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79109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Objekt, Mikroskop, sitzend, Tisch enthält.&#10;&#10;Automatisch generierte Beschreibung">
            <a:extLst>
              <a:ext uri="{FF2B5EF4-FFF2-40B4-BE49-F238E27FC236}">
                <a16:creationId xmlns:a16="http://schemas.microsoft.com/office/drawing/2014/main" id="{2B7FE526-E400-4E7E-94E9-A66897AEC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31" t="21506" r="21690" b="3947"/>
          <a:stretch/>
        </p:blipFill>
        <p:spPr>
          <a:xfrm>
            <a:off x="3828288" y="1865376"/>
            <a:ext cx="4535424" cy="44897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557581-9085-4FD5-97C0-63EAEF33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aleway Light" panose="020B0403030101060003" pitchFamily="34" charset="0"/>
              </a:rPr>
              <a:t>DM750 M educational material science microscope</a:t>
            </a:r>
            <a:endParaRPr lang="en-US" dirty="0">
              <a:latin typeface="Raleway Light" panose="020B0403030101060003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6E3F43-B983-42BE-9862-29E4411E7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4B00E1A2-98B5-428D-AA59-D9E1DD233825}"/>
              </a:ext>
            </a:extLst>
          </p:cNvPr>
          <p:cNvSpPr txBox="1">
            <a:spLocks/>
          </p:cNvSpPr>
          <p:nvPr/>
        </p:nvSpPr>
        <p:spPr>
          <a:xfrm>
            <a:off x="1357653" y="1071211"/>
            <a:ext cx="8924544" cy="687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The </a:t>
            </a:r>
            <a:r>
              <a:rPr lang="en-US" sz="2000" b="1" dirty="0"/>
              <a:t>DM750 M</a:t>
            </a:r>
            <a:r>
              <a:rPr lang="en-US" sz="2000" dirty="0"/>
              <a:t> educational material science microscope is designed for viewing metallurgical and other opaque specimens.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13541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B8AFF-D9F8-4C9F-8CA9-F5310B41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Raleway Light" panose="020B0403030101060003" pitchFamily="34" charset="0"/>
              </a:rPr>
              <a:t>Overview of applications</a:t>
            </a:r>
            <a:endParaRPr lang="en-US" dirty="0">
              <a:latin typeface="Raleway Light" panose="020B0403030101060003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70E03A-780D-44C9-B2F2-CEBC9ABA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3</a:t>
            </a:fld>
            <a:endParaRPr lang="de-DE" dirty="0"/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8528AB96-924C-44EC-9394-10A2B5FD231E}"/>
              </a:ext>
            </a:extLst>
          </p:cNvPr>
          <p:cNvCxnSpPr>
            <a:cxnSpLocks/>
          </p:cNvCxnSpPr>
          <p:nvPr/>
        </p:nvCxnSpPr>
        <p:spPr>
          <a:xfrm>
            <a:off x="521208" y="4516589"/>
            <a:ext cx="10783680" cy="0"/>
          </a:xfrm>
          <a:prstGeom prst="line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>
            <a:extLst>
              <a:ext uri="{FF2B5EF4-FFF2-40B4-BE49-F238E27FC236}">
                <a16:creationId xmlns:a16="http://schemas.microsoft.com/office/drawing/2014/main" id="{8C5DE316-8B04-44C8-B668-ACE3974D439B}"/>
              </a:ext>
            </a:extLst>
          </p:cNvPr>
          <p:cNvSpPr/>
          <p:nvPr/>
        </p:nvSpPr>
        <p:spPr>
          <a:xfrm>
            <a:off x="521208" y="4654716"/>
            <a:ext cx="5349240" cy="1202994"/>
          </a:xfrm>
          <a:prstGeom prst="rect">
            <a:avLst/>
          </a:prstGeom>
          <a:ln>
            <a:solidFill>
              <a:srgbClr val="CCCCCC"/>
            </a:solidFill>
          </a:ln>
        </p:spPr>
        <p:txBody>
          <a:bodyPr wrap="square" lIns="144000" tIns="108000" rIns="144000" bIns="108000" anchor="ctr" anchorCtr="0">
            <a:spAutoFit/>
          </a:bodyPr>
          <a:lstStyle/>
          <a:p>
            <a:r>
              <a:rPr lang="en-AU" sz="1600" b="1" dirty="0"/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666666"/>
                </a:solidFill>
              </a:rPr>
              <a:t>Study metals and other opaque materials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666666"/>
                </a:solidFill>
              </a:rPr>
              <a:t>Analyze surface structures in various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666666"/>
                </a:solidFill>
              </a:rPr>
              <a:t>Learn from viewing samples of natural resources  </a:t>
            </a:r>
          </a:p>
        </p:txBody>
      </p:sp>
      <p:sp>
        <p:nvSpPr>
          <p:cNvPr id="47" name="Oval 12">
            <a:extLst>
              <a:ext uri="{FF2B5EF4-FFF2-40B4-BE49-F238E27FC236}">
                <a16:creationId xmlns:a16="http://schemas.microsoft.com/office/drawing/2014/main" id="{69CF34B9-74C6-4434-BE45-28D239D70B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71036" y="2543781"/>
            <a:ext cx="1233193" cy="1233185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CCCC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AU" sz="3200" dirty="0"/>
          </a:p>
        </p:txBody>
      </p:sp>
      <p:sp>
        <p:nvSpPr>
          <p:cNvPr id="55" name="Rectangle 86">
            <a:extLst>
              <a:ext uri="{FF2B5EF4-FFF2-40B4-BE49-F238E27FC236}">
                <a16:creationId xmlns:a16="http://schemas.microsoft.com/office/drawing/2014/main" id="{433E2558-B27F-4EB9-8EBC-B0BA2D175818}"/>
              </a:ext>
            </a:extLst>
          </p:cNvPr>
          <p:cNvSpPr/>
          <p:nvPr/>
        </p:nvSpPr>
        <p:spPr>
          <a:xfrm>
            <a:off x="7209600" y="3852646"/>
            <a:ext cx="1738902" cy="360099"/>
          </a:xfrm>
          <a:prstGeom prst="rect">
            <a:avLst/>
          </a:prstGeom>
        </p:spPr>
        <p:txBody>
          <a:bodyPr wrap="square" lIns="0" rIns="0" bIns="97536">
            <a:spAutoFit/>
          </a:bodyPr>
          <a:lstStyle/>
          <a:p>
            <a:pPr algn="ctr"/>
            <a:r>
              <a:rPr lang="en-AU" sz="1400" b="1" dirty="0"/>
              <a:t>Natural resources</a:t>
            </a:r>
          </a:p>
        </p:txBody>
      </p:sp>
      <p:sp>
        <p:nvSpPr>
          <p:cNvPr id="59" name="Rectangle 173">
            <a:extLst>
              <a:ext uri="{FF2B5EF4-FFF2-40B4-BE49-F238E27FC236}">
                <a16:creationId xmlns:a16="http://schemas.microsoft.com/office/drawing/2014/main" id="{A33C69E0-146E-4D00-B956-E50ECB1C9E18}"/>
              </a:ext>
            </a:extLst>
          </p:cNvPr>
          <p:cNvSpPr/>
          <p:nvPr/>
        </p:nvSpPr>
        <p:spPr>
          <a:xfrm>
            <a:off x="2579232" y="3852645"/>
            <a:ext cx="1233193" cy="360099"/>
          </a:xfrm>
          <a:prstGeom prst="rect">
            <a:avLst/>
          </a:prstGeom>
        </p:spPr>
        <p:txBody>
          <a:bodyPr wrap="square" lIns="0" rIns="0" bIns="97536">
            <a:spAutoFit/>
          </a:bodyPr>
          <a:lstStyle/>
          <a:p>
            <a:pPr algn="ctr"/>
            <a:r>
              <a:rPr lang="en-AU" sz="1400" b="1" dirty="0"/>
              <a:t>Metals</a:t>
            </a:r>
          </a:p>
        </p:txBody>
      </p:sp>
      <p:sp>
        <p:nvSpPr>
          <p:cNvPr id="61" name="Rectangle: Rounded Corners 1">
            <a:extLst>
              <a:ext uri="{FF2B5EF4-FFF2-40B4-BE49-F238E27FC236}">
                <a16:creationId xmlns:a16="http://schemas.microsoft.com/office/drawing/2014/main" id="{C83439FB-2086-4FF9-98B2-DE69A12FE29D}"/>
              </a:ext>
            </a:extLst>
          </p:cNvPr>
          <p:cNvSpPr/>
          <p:nvPr/>
        </p:nvSpPr>
        <p:spPr>
          <a:xfrm>
            <a:off x="2338383" y="1059052"/>
            <a:ext cx="6778747" cy="930005"/>
          </a:xfrm>
          <a:prstGeom prst="roundRect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2" name="Verbinder: gewinkelt 81">
            <a:extLst>
              <a:ext uri="{FF2B5EF4-FFF2-40B4-BE49-F238E27FC236}">
                <a16:creationId xmlns:a16="http://schemas.microsoft.com/office/drawing/2014/main" id="{48D97CA7-5585-46C5-8ADD-FC4795EB64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00302" y="2264919"/>
            <a:ext cx="574100" cy="561"/>
          </a:xfrm>
          <a:prstGeom prst="bentConnector3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73">
            <a:extLst>
              <a:ext uri="{FF2B5EF4-FFF2-40B4-BE49-F238E27FC236}">
                <a16:creationId xmlns:a16="http://schemas.microsoft.com/office/drawing/2014/main" id="{39531505-57CA-48C1-B69D-30CF66EE04BC}"/>
              </a:ext>
            </a:extLst>
          </p:cNvPr>
          <p:cNvSpPr/>
          <p:nvPr/>
        </p:nvSpPr>
        <p:spPr>
          <a:xfrm>
            <a:off x="3502540" y="1157300"/>
            <a:ext cx="4450431" cy="760208"/>
          </a:xfrm>
          <a:prstGeom prst="rect">
            <a:avLst/>
          </a:prstGeom>
        </p:spPr>
        <p:txBody>
          <a:bodyPr wrap="square" lIns="0" rIns="0" bIns="97536">
            <a:spAutoFit/>
          </a:bodyPr>
          <a:lstStyle/>
          <a:p>
            <a:pPr algn="ctr"/>
            <a:r>
              <a:rPr lang="en-AU" sz="2000" b="1" dirty="0"/>
              <a:t>Higher Education Material Science Microscopy Classrooms</a:t>
            </a:r>
          </a:p>
        </p:txBody>
      </p:sp>
      <p:sp>
        <p:nvSpPr>
          <p:cNvPr id="24" name="Oval 12">
            <a:extLst>
              <a:ext uri="{FF2B5EF4-FFF2-40B4-BE49-F238E27FC236}">
                <a16:creationId xmlns:a16="http://schemas.microsoft.com/office/drawing/2014/main" id="{925205A1-36C8-4E4D-96EE-8856EDAAFD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62455" y="2568880"/>
            <a:ext cx="1233193" cy="1233185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CCCC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AU" sz="3200" dirty="0"/>
          </a:p>
        </p:txBody>
      </p:sp>
      <p:cxnSp>
        <p:nvCxnSpPr>
          <p:cNvPr id="25" name="Verbinder: gewinkelt 81">
            <a:extLst>
              <a:ext uri="{FF2B5EF4-FFF2-40B4-BE49-F238E27FC236}">
                <a16:creationId xmlns:a16="http://schemas.microsoft.com/office/drawing/2014/main" id="{4FB15D89-A267-45FE-B325-4A2C92BAF10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95247" y="2277823"/>
            <a:ext cx="574100" cy="561"/>
          </a:xfrm>
          <a:prstGeom prst="bentConnector3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2">
            <a:extLst>
              <a:ext uri="{FF2B5EF4-FFF2-40B4-BE49-F238E27FC236}">
                <a16:creationId xmlns:a16="http://schemas.microsoft.com/office/drawing/2014/main" id="{B6C57768-E15B-4AFB-B785-B099B9A0DD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16745" y="2568880"/>
            <a:ext cx="1233193" cy="1233185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CCCC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AU" sz="3200" dirty="0"/>
          </a:p>
        </p:txBody>
      </p:sp>
      <p:cxnSp>
        <p:nvCxnSpPr>
          <p:cNvPr id="15" name="Verbinder: gewinkelt 81">
            <a:extLst>
              <a:ext uri="{FF2B5EF4-FFF2-40B4-BE49-F238E27FC236}">
                <a16:creationId xmlns:a16="http://schemas.microsoft.com/office/drawing/2014/main" id="{AB35AC22-D442-4F15-9365-255F91E7AAD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49537" y="2277823"/>
            <a:ext cx="574100" cy="561"/>
          </a:xfrm>
          <a:prstGeom prst="bentConnector3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73">
            <a:extLst>
              <a:ext uri="{FF2B5EF4-FFF2-40B4-BE49-F238E27FC236}">
                <a16:creationId xmlns:a16="http://schemas.microsoft.com/office/drawing/2014/main" id="{71D3F347-905B-4398-AC72-600543558A65}"/>
              </a:ext>
            </a:extLst>
          </p:cNvPr>
          <p:cNvSpPr/>
          <p:nvPr/>
        </p:nvSpPr>
        <p:spPr>
          <a:xfrm>
            <a:off x="4763890" y="3852646"/>
            <a:ext cx="1738902" cy="360099"/>
          </a:xfrm>
          <a:prstGeom prst="rect">
            <a:avLst/>
          </a:prstGeom>
        </p:spPr>
        <p:txBody>
          <a:bodyPr wrap="square" lIns="0" rIns="0" bIns="97536">
            <a:spAutoFit/>
          </a:bodyPr>
          <a:lstStyle/>
          <a:p>
            <a:pPr algn="ctr"/>
            <a:r>
              <a:rPr lang="en-AU" sz="1400" b="1" dirty="0"/>
              <a:t>Surface structure</a:t>
            </a:r>
          </a:p>
        </p:txBody>
      </p:sp>
    </p:spTree>
    <p:extLst>
      <p:ext uri="{BB962C8B-B14F-4D97-AF65-F5344CB8AC3E}">
        <p14:creationId xmlns:p14="http://schemas.microsoft.com/office/powerpoint/2010/main" val="141461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Objekt, Mikroskop, sitzend, Tisch enthält.&#10;&#10;Automatisch generierte Beschreibung">
            <a:extLst>
              <a:ext uri="{FF2B5EF4-FFF2-40B4-BE49-F238E27FC236}">
                <a16:creationId xmlns:a16="http://schemas.microsoft.com/office/drawing/2014/main" id="{9EEB72DC-F57B-473C-9ABC-B876F6EFA3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43" t="20695" r="29720" b="4924"/>
          <a:stretch/>
        </p:blipFill>
        <p:spPr>
          <a:xfrm>
            <a:off x="6647688" y="851435"/>
            <a:ext cx="4410312" cy="56904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BE18BB-BF8A-4CD3-9B23-827C86A2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Light" panose="020B0403030101060003" pitchFamily="34" charset="0"/>
              </a:rPr>
              <a:t>DM750 M: Increase learning time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48EE693-4568-46AB-AAEF-4882AE35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13CF6EB-8507-4426-86D8-18DCFC8550BC}"/>
              </a:ext>
            </a:extLst>
          </p:cNvPr>
          <p:cNvSpPr txBox="1">
            <a:spLocks/>
          </p:cNvSpPr>
          <p:nvPr/>
        </p:nvSpPr>
        <p:spPr>
          <a:xfrm>
            <a:off x="548639" y="1180465"/>
            <a:ext cx="6099049" cy="5219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66666"/>
                </a:solidFill>
              </a:rPr>
              <a:t>Increase learning time with student friendly, time saving, and image sharing features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Easy image sharing with the compatible multiple connection camera; including Wi-Fi</a:t>
            </a: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Fast transport to and from storage with integrated vertical handle and cord wrap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Easy sample handling with the versatile stage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Efficient analysis with the multi-function reflected light illuminator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dirty="0"/>
              <a:t>Ideal for higher education student use.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de-CH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548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90D3C74-2A44-4D02-BA92-1000DAA5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5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579C727-98AC-4ECD-88DB-E4B18E09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00"/>
            <a:ext cx="10969925" cy="792000"/>
          </a:xfrm>
        </p:spPr>
        <p:txBody>
          <a:bodyPr/>
          <a:lstStyle/>
          <a:p>
            <a:r>
              <a:rPr lang="de-CH" dirty="0">
                <a:latin typeface="Raleway Light" panose="020B0403030101060003" pitchFamily="34" charset="0"/>
              </a:rPr>
              <a:t>DM750 M benefits: Easy image sharing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404987FA-C387-49B3-8E30-99C6BAB31872}"/>
              </a:ext>
            </a:extLst>
          </p:cNvPr>
          <p:cNvSpPr txBox="1">
            <a:spLocks/>
          </p:cNvSpPr>
          <p:nvPr/>
        </p:nvSpPr>
        <p:spPr>
          <a:xfrm>
            <a:off x="4837176" y="1177319"/>
            <a:ext cx="6217920" cy="4272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n-lt"/>
              </a:rPr>
              <a:t>Easy image sharing with the compatible multiple connection camera; including Wi-Fi</a:t>
            </a:r>
            <a:endParaRPr lang="en-AU" sz="18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+mn-lt"/>
              </a:rPr>
              <a:t>Adapt to the device with the ability to save images to a  mobile device, SD card, or PC </a:t>
            </a:r>
            <a:endParaRPr lang="en-AU" sz="1800" baseline="30000" dirty="0">
              <a:solidFill>
                <a:srgbClr val="666666"/>
              </a:solidFill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+mn-lt"/>
              </a:rPr>
              <a:t>No other network needed. Connect directly to camera via Wi-Fi</a:t>
            </a:r>
            <a:r>
              <a:rPr lang="en-AU" sz="1800" baseline="30000" dirty="0">
                <a:solidFill>
                  <a:srgbClr val="666666"/>
                </a:solidFill>
                <a:latin typeface="+mn-lt"/>
              </a:rPr>
              <a:t>1</a:t>
            </a:r>
            <a:r>
              <a:rPr lang="en-AU" sz="1800" dirty="0">
                <a:latin typeface="+mn-lt"/>
              </a:rPr>
              <a:t> 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+mn-lt"/>
              </a:rPr>
              <a:t>Simple image display by directly connecting to an HD monitor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baseline="300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baseline="300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+mn-lt"/>
              </a:rPr>
              <a:t>Variety of camera control and image processing with imaging software from Leica Microsystems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baseline="300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4D414F7A-C617-46D9-B1FD-0BC7BA2A8ADE}"/>
              </a:ext>
            </a:extLst>
          </p:cNvPr>
          <p:cNvSpPr txBox="1">
            <a:spLocks/>
          </p:cNvSpPr>
          <p:nvPr/>
        </p:nvSpPr>
        <p:spPr>
          <a:xfrm>
            <a:off x="4837176" y="5873663"/>
            <a:ext cx="2724912" cy="317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400" baseline="30000" dirty="0">
                <a:solidFill>
                  <a:srgbClr val="666666"/>
                </a:solidFill>
              </a:rPr>
              <a:t>1</a:t>
            </a:r>
            <a:r>
              <a:rPr lang="en-AU" sz="1400" dirty="0"/>
              <a:t> Only available for ICC50 W</a:t>
            </a:r>
            <a:endParaRPr lang="en-AU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0A63F-5214-404A-B33B-B5FFB513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1184261"/>
            <a:ext cx="414337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CB88D-5C03-4105-B52D-E544817D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078" y="3852411"/>
            <a:ext cx="2963260" cy="23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8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6D18AE-F291-40A2-AD61-C0A7CF6C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en-AU" smtClean="0"/>
              <a:t>6</a:t>
            </a:fld>
            <a:endParaRPr lang="en-AU" dirty="0"/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839425EF-0F2D-4FEC-97D0-95E3490EBC7D}"/>
              </a:ext>
            </a:extLst>
          </p:cNvPr>
          <p:cNvSpPr txBox="1">
            <a:spLocks/>
          </p:cNvSpPr>
          <p:nvPr/>
        </p:nvSpPr>
        <p:spPr>
          <a:xfrm>
            <a:off x="4654296" y="1177808"/>
            <a:ext cx="6656832" cy="44091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n-lt"/>
              </a:rPr>
              <a:t>Fast transport to and from storage with integrated vertical handle and cord wrap</a:t>
            </a:r>
            <a:endParaRPr lang="en-AU" sz="18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+mn-lt"/>
              </a:rPr>
              <a:t>Easy to lift onto shelves using the vertical handle (accompanied by a cut out in the front of the stand)</a:t>
            </a:r>
            <a:endParaRPr lang="en-AU" sz="1800" baseline="30000" dirty="0">
              <a:solidFill>
                <a:srgbClr val="666666"/>
              </a:solidFill>
              <a:latin typeface="Raleway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Raleway" panose="020B0503030101060003"/>
              </a:rPr>
              <a:t>Students are prompted to use the handle due to its red color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>
              <a:latin typeface="Raleway" panose="020B0503030101060003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Raleway" panose="020B0503030101060003"/>
              </a:rPr>
              <a:t>Small storage profile and neat workspace thanks to the integrated cord wrap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Raleway" panose="020B0503030101060003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Raleway" panose="020B0503030101060003"/>
              </a:rPr>
              <a:t>Less cabling due to the USB power for the camera integrated as part of the cord wrap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800" dirty="0"/>
              <a:t> 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/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baseline="300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baseline="300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baseline="300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57E3DCB-51DA-4F68-A270-42901323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00"/>
            <a:ext cx="10969925" cy="792000"/>
          </a:xfrm>
        </p:spPr>
        <p:txBody>
          <a:bodyPr/>
          <a:lstStyle/>
          <a:p>
            <a:r>
              <a:rPr lang="de-DE" dirty="0">
                <a:latin typeface="Raleway Light" panose="020B0403030101060003" pitchFamily="34" charset="0"/>
              </a:rPr>
              <a:t>DM750 M </a:t>
            </a:r>
            <a:r>
              <a:rPr lang="de-CH" dirty="0">
                <a:latin typeface="Raleway Light" panose="020B0403030101060003" pitchFamily="34" charset="0"/>
              </a:rPr>
              <a:t>benefits: Fast transport for storage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204F5-627A-4B83-8AD1-7B52BA8B1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71" y="3559058"/>
            <a:ext cx="3467100" cy="2710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140EC1-7877-44BB-9FF6-71BE39B3C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1" y="1177808"/>
            <a:ext cx="34671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6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BE6D05-73A7-4C86-B87B-059E02F3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7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6AFEEB4-63B2-447D-9792-F930EC09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00"/>
            <a:ext cx="10969925" cy="792000"/>
          </a:xfrm>
        </p:spPr>
        <p:txBody>
          <a:bodyPr/>
          <a:lstStyle/>
          <a:p>
            <a:r>
              <a:rPr lang="de-CH" dirty="0">
                <a:latin typeface="Raleway Light" panose="020B0403030101060003" pitchFamily="34" charset="0"/>
              </a:rPr>
              <a:t>DM750 M benefits: Easy sample handling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E80150FC-EF4D-4D7E-ACED-90A410E6D778}"/>
              </a:ext>
            </a:extLst>
          </p:cNvPr>
          <p:cNvSpPr txBox="1">
            <a:spLocks/>
          </p:cNvSpPr>
          <p:nvPr/>
        </p:nvSpPr>
        <p:spPr>
          <a:xfrm>
            <a:off x="5029200" y="1177349"/>
            <a:ext cx="6275688" cy="48668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n-lt"/>
              </a:rPr>
              <a:t>Easy sample handling with the versatile stage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Fast manipulation of a variety of samples thanks to the universal stage with coaxial XY drive which allows observation of polished and/or etched samples with heights of up to 30 mm. Translucent samples can also be viewed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Versatility of sample preparation with the special sample holders for 25 mm or 30 mm sample diameters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+mn-lt"/>
              </a:rPr>
              <a:t>Precise XY positioning of the sample with the object guide which securely holds the samples</a:t>
            </a: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baseline="300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baseline="300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</p:txBody>
      </p:sp>
      <p:pic>
        <p:nvPicPr>
          <p:cNvPr id="6" name="Grafik 5" descr="Ein Bild, das Objekt, Mikroskop, drinnen, Tisch enthält.&#10;&#10;Automatisch generierte Beschreibung">
            <a:extLst>
              <a:ext uri="{FF2B5EF4-FFF2-40B4-BE49-F238E27FC236}">
                <a16:creationId xmlns:a16="http://schemas.microsoft.com/office/drawing/2014/main" id="{4F014193-E038-4166-9295-E407F5867C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34" t="17286" r="8053" b="13216"/>
          <a:stretch/>
        </p:blipFill>
        <p:spPr>
          <a:xfrm>
            <a:off x="0" y="1177349"/>
            <a:ext cx="4681728" cy="31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7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BE6D05-73A7-4C86-B87B-059E02F3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8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6AFEEB4-63B2-447D-9792-F930EC09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00"/>
            <a:ext cx="10969925" cy="792000"/>
          </a:xfrm>
        </p:spPr>
        <p:txBody>
          <a:bodyPr/>
          <a:lstStyle/>
          <a:p>
            <a:r>
              <a:rPr lang="de-CH" dirty="0">
                <a:latin typeface="Raleway Light" panose="020B0403030101060003" pitchFamily="34" charset="0"/>
              </a:rPr>
              <a:t>DM750 M benefits: Efficient analysis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E80150FC-EF4D-4D7E-ACED-90A410E6D778}"/>
              </a:ext>
            </a:extLst>
          </p:cNvPr>
          <p:cNvSpPr txBox="1">
            <a:spLocks/>
          </p:cNvSpPr>
          <p:nvPr/>
        </p:nvSpPr>
        <p:spPr>
          <a:xfrm>
            <a:off x="6247307" y="1190931"/>
            <a:ext cx="5054678" cy="44578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n-lt"/>
              </a:rPr>
              <a:t>Efficient analysis with the multi-function reflected light illuminator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+mn-lt"/>
              </a:rPr>
              <a:t>Adapt to analyzing opaque specimens with various surface structures using the reflected light illuminator capable of on axis or oblique illumination as well as polarized light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+mn-lt"/>
              </a:rPr>
              <a:t>No interruption from blown bulbs thanks to the long-life LED light source with (20,000 hours +)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dirty="0">
              <a:latin typeface="+mn-lt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en-AU" sz="1800" baseline="300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baseline="300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>
              <a:latin typeface="+mn-lt"/>
            </a:endParaRPr>
          </a:p>
        </p:txBody>
      </p:sp>
      <p:pic>
        <p:nvPicPr>
          <p:cNvPr id="7" name="Grafik 6" descr="Ein Bild, das draußen, Gebäude, Uhr, Stadt enthält.&#10;&#10;Automatisch generierte Beschreibung">
            <a:extLst>
              <a:ext uri="{FF2B5EF4-FFF2-40B4-BE49-F238E27FC236}">
                <a16:creationId xmlns:a16="http://schemas.microsoft.com/office/drawing/2014/main" id="{0B995D9F-5205-4FA8-9BDE-F7B7B6F2F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112" y="1497355"/>
            <a:ext cx="2490182" cy="1867636"/>
          </a:xfrm>
          <a:prstGeom prst="rect">
            <a:avLst/>
          </a:prstGeom>
        </p:spPr>
      </p:pic>
      <p:pic>
        <p:nvPicPr>
          <p:cNvPr id="12" name="Grafik 11" descr="Ein Bild, das Kuchen, Tisch, sitzend, Schokolade enthält.&#10;&#10;Automatisch generierte Beschreibung">
            <a:extLst>
              <a:ext uri="{FF2B5EF4-FFF2-40B4-BE49-F238E27FC236}">
                <a16:creationId xmlns:a16="http://schemas.microsoft.com/office/drawing/2014/main" id="{6293DE02-39DC-413C-97CA-C0D1E09251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42" y="3523882"/>
            <a:ext cx="2490181" cy="1867636"/>
          </a:xfrm>
          <a:prstGeom prst="rect">
            <a:avLst/>
          </a:prstGeom>
        </p:spPr>
      </p:pic>
      <p:pic>
        <p:nvPicPr>
          <p:cNvPr id="14" name="Grafik 13" descr="Ein Bild, das grün, Monitor, Licht enthält.&#10;&#10;Automatisch generierte Beschreibung">
            <a:extLst>
              <a:ext uri="{FF2B5EF4-FFF2-40B4-BE49-F238E27FC236}">
                <a16:creationId xmlns:a16="http://schemas.microsoft.com/office/drawing/2014/main" id="{B7BC8297-A344-4313-8B03-20C290C7B8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636" y="3841760"/>
            <a:ext cx="2490181" cy="186763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7C98519B-0A15-4763-B413-CD72A5E1F6C6}"/>
              </a:ext>
            </a:extLst>
          </p:cNvPr>
          <p:cNvSpPr/>
          <p:nvPr/>
        </p:nvSpPr>
        <p:spPr>
          <a:xfrm>
            <a:off x="3588112" y="3432921"/>
            <a:ext cx="2490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Copper-zinc deformation line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B04BE9-58D9-4B96-BB9D-676038541CBE}"/>
              </a:ext>
            </a:extLst>
          </p:cNvPr>
          <p:cNvSpPr/>
          <p:nvPr/>
        </p:nvSpPr>
        <p:spPr>
          <a:xfrm>
            <a:off x="3208635" y="5770460"/>
            <a:ext cx="2490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DVD, reflected light, brightfield, crossed polarizer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8EEB65C-A64A-446A-ADBD-64720E4A3681}"/>
              </a:ext>
            </a:extLst>
          </p:cNvPr>
          <p:cNvSpPr/>
          <p:nvPr/>
        </p:nvSpPr>
        <p:spPr>
          <a:xfrm>
            <a:off x="549441" y="5461630"/>
            <a:ext cx="2490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Polished light metal, reflected light, brightfield-oblique contrast</a:t>
            </a:r>
          </a:p>
        </p:txBody>
      </p:sp>
      <p:pic>
        <p:nvPicPr>
          <p:cNvPr id="19" name="Grafik 18" descr="Ein Bild, das drinnen, Tisch, sitzend, Computer enthält.&#10;&#10;Automatisch generierte Beschreibung">
            <a:extLst>
              <a:ext uri="{FF2B5EF4-FFF2-40B4-BE49-F238E27FC236}">
                <a16:creationId xmlns:a16="http://schemas.microsoft.com/office/drawing/2014/main" id="{C4ABDAFB-BA85-48D9-9B78-6F5EB88B5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8" y="1159812"/>
            <a:ext cx="3589590" cy="21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7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6F931-0F7E-4822-BA6D-DBFA26C8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Light" panose="020B0403030101060003" pitchFamily="34" charset="0"/>
              </a:rPr>
              <a:t>DM750 M technologies: Protect students and investment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114A80-BB49-4BFD-B3FD-BAF82F15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17A6-9FEC-48E7-9B8E-674C1E45CF7A}" type="slidenum">
              <a:rPr lang="de-DE" smtClean="0"/>
              <a:t>9</a:t>
            </a:fld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752ECC-4E75-40A6-8337-1E3C1A0AA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510" y="1544215"/>
            <a:ext cx="4258550" cy="340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A69A69E6-52CE-4C11-A336-2D2099129FDE}"/>
              </a:ext>
            </a:extLst>
          </p:cNvPr>
          <p:cNvSpPr/>
          <p:nvPr/>
        </p:nvSpPr>
        <p:spPr>
          <a:xfrm>
            <a:off x="334963" y="3791713"/>
            <a:ext cx="3432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1213"/>
            <a:r>
              <a:rPr lang="en-US" sz="1600" b="1" dirty="0"/>
              <a:t>AgTreat to help prevent the spread of bacteria by the main microscope touchpoints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738A51B-7930-4852-A23E-60672807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1270253"/>
            <a:ext cx="3432868" cy="225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87460281-E220-48C2-80C8-8BC859908A2D}"/>
              </a:ext>
            </a:extLst>
          </p:cNvPr>
          <p:cNvSpPr/>
          <p:nvPr/>
        </p:nvSpPr>
        <p:spPr>
          <a:xfrm>
            <a:off x="3863509" y="5204897"/>
            <a:ext cx="4258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Main optical components pass the ISO anti-mold tests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481D5638-78BC-4527-898C-2BBD2C695C8F}"/>
              </a:ext>
            </a:extLst>
          </p:cNvPr>
          <p:cNvSpPr/>
          <p:nvPr/>
        </p:nvSpPr>
        <p:spPr>
          <a:xfrm>
            <a:off x="8217738" y="5516118"/>
            <a:ext cx="3196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Robust brass shaft focus drive for long service life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34976EF-9154-4D1E-82ED-C2E3BAD04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739" y="2396542"/>
            <a:ext cx="3196981" cy="285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7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TEMPLATEVERSION" val="2.0"/>
  <p:tag name="SAXMLCOMPANYNAME" val="leica"/>
  <p:tag name="SAXMLTEMPLATE" val="presentation_169"/>
  <p:tag name="LOGO_169.PNG" val="image1.png"/>
  <p:tag name="LOGO_PLH_TITLESLIDE.JPG" val="image2.jpg"/>
  <p:tag name="LOGO2_169.PNG" val="image3.png"/>
  <p:tag name="BG01_169.JPG" val="image4.jpg"/>
</p:tagLst>
</file>

<file path=ppt/theme/theme1.xml><?xml version="1.0" encoding="utf-8"?>
<a:theme xmlns:a="http://schemas.openxmlformats.org/drawingml/2006/main" name="Leica Microsystems Standard">
  <a:themeElements>
    <a:clrScheme name="Leica">
      <a:dk1>
        <a:srgbClr val="666666"/>
      </a:dk1>
      <a:lt1>
        <a:srgbClr val="FFFFFF"/>
      </a:lt1>
      <a:dk2>
        <a:srgbClr val="000000"/>
      </a:dk2>
      <a:lt2>
        <a:srgbClr val="FFFFFF"/>
      </a:lt2>
      <a:accent1>
        <a:srgbClr val="ED1B2F"/>
      </a:accent1>
      <a:accent2>
        <a:srgbClr val="CCCCCC"/>
      </a:accent2>
      <a:accent3>
        <a:srgbClr val="92D050"/>
      </a:accent3>
      <a:accent4>
        <a:srgbClr val="F2EB16"/>
      </a:accent4>
      <a:accent5>
        <a:srgbClr val="00AAE5"/>
      </a:accent5>
      <a:accent6>
        <a:srgbClr val="999999"/>
      </a:accent6>
      <a:hlink>
        <a:srgbClr val="666666"/>
      </a:hlink>
      <a:folHlink>
        <a:srgbClr val="666666"/>
      </a:folHlink>
    </a:clrScheme>
    <a:fontScheme name="Leica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708307c-5045-45d3-8f02-44f64eb922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BD482977E6A4EA5BA06215F636617" ma:contentTypeVersion="13" ma:contentTypeDescription="Create a new document." ma:contentTypeScope="" ma:versionID="43f2bbab40dcdbbe4526d388c3a8d63b">
  <xsd:schema xmlns:xsd="http://www.w3.org/2001/XMLSchema" xmlns:xs="http://www.w3.org/2001/XMLSchema" xmlns:p="http://schemas.microsoft.com/office/2006/metadata/properties" xmlns:ns2="8708307c-5045-45d3-8f02-44f64eb9224c" xmlns:ns3="8320bef2-e62e-4131-94d6-acacc76a8d52" targetNamespace="http://schemas.microsoft.com/office/2006/metadata/properties" ma:root="true" ma:fieldsID="0fdadb1ab040843a98a36a3c7e03059a" ns2:_="" ns3:_="">
    <xsd:import namespace="8708307c-5045-45d3-8f02-44f64eb9224c"/>
    <xsd:import namespace="8320bef2-e62e-4131-94d6-acacc76a8d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8307c-5045-45d3-8f02-44f64eb922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0bef2-e62e-4131-94d6-acacc76a8d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axML>
  <saxMLTemplate>presentation_169</saxMLTemplate>
  <Variablen>
    <Variable>
      <Name>fld_confident_ppt</Name>
      <OrgInhalt>Streng vertraulich</OrgInhalt>
      <Wert>Streng vertraulich</Wert>
      <Platzhalter>False</Platzhalter>
      <DocDatenDialog>True</DocDatenDialog>
      <Label>Vermerk</Label>
      <FrageVar>False</FrageVar>
      <Prefix/>
      <Suffix/>
      <WegfallVar/>
      <ComboBox>
        <Option/>
        <Option>Intern</Option>
        <Option>Vertraulich</Option>
        <Option>Streng vertraulich</Option>
      </ComboBox>
      <MussFeld>False</MussFeld>
      <InDokument>True</InDokument>
      <Sektion>leica_footer_1</Sektion>
      <Reihenfolge>1</Reihenfolge>
    </Variable>
    <Variable>
      <Name>plh_place</Name>
      <OrgInhalt/>
      <Wert/>
      <Platzhalter>False</Platzhalter>
      <DocDatenDialog>True</DocDatenDialog>
      <Label>Ort (Titelfolie)</Label>
      <FrageVar>False</FrageVar>
      <Prefix/>
      <Suffix/>
      <WegfallVar/>
      <MussFeld>False</MussFeld>
      <InDokument>True</InDokument>
      <Sektion>leica_subtitle_1</Sektion>
      <Reihenfolge>2</Reihenfolge>
    </Variable>
    <Variable>
      <Name>dddate_subtitle</Name>
      <OrgInhalt>10.01.2020</OrgInhalt>
      <Wert>10.01.2020</Wert>
      <Platzhalter>False</Platzhalter>
      <DocDatenDialog>True</DocDatenDialog>
      <Label>Datum (Titelfolie)</Label>
      <FrageVar>False</FrageVar>
      <Prefix/>
      <Suffix/>
      <WegfallVar/>
      <MussFeld>False</MussFeld>
      <Trenner>
        <VariableVor>plh_place</VariableVor>
        <Zwischen> | </Zwischen>
        <VariableNach>dddate_subtitle</VariableNach>
      </Trenner>
      <InDokument>True</InDokument>
      <Sektion>leica_subtitle_1</Sektion>
      <Reihenfolge/>
    </Variable>
    <Variable>
      <Name>dddate_footer</Name>
      <OrgInhalt>10.01.2020</OrgInhalt>
      <Wert>10.01.2020</Wert>
      <Platzhalter>False</Platzhalter>
      <DocDatenDialog>True</DocDatenDialog>
      <Label>Datum</Label>
      <FrageVar>False</FrageVar>
      <Prefix> | </Prefix>
      <Suffix/>
      <WegfallVar/>
      <MussFeld>False</MussFeld>
      <InDokument>True</InDokument>
      <Sektion>leica_footer_1</Sektion>
      <Reihenfolge>3</Reihenfolge>
    </Variable>
    <Variable>
      <Name>fld_copyright_optline2_ppt</Name>
      <OrgInhalt/>
      <Wert/>
      <Platzhalter>False</Platzhalter>
      <DocDatenDialog>True</DocDatenDialog>
      <Label>Opt. Zeile</Label>
      <FrageVar>False</FrageVar>
      <Prefix/>
      <Suffix>&lt;br&gt;</Suffix>
      <WegfallVar/>
      <MussFeld>False</MussFeld>
      <InDokument>True</InDokument>
      <Sektion>leica_footer_1</Sektion>
      <Reihenfolge>3</Reihenfolge>
    </Variable>
    <Variable>
      <Name>ctx_adrcompany</Name>
      <OrgInhalt>Leica Microsystems GmbH</OrgInhalt>
      <Wert>Leica Microsystems GmbH</Wert>
      <Platzhalter>False</Platzhalter>
      <DocDatenDialog>False</DocDatenDialog>
      <Label/>
      <FrageVar>False</FrageVar>
      <Prefix>© </Prefix>
      <Suffix/>
      <WegfallVar/>
      <MussFeld>False</MussFeld>
      <InDokument>True</InDokument>
      <Sektion>leica_footer_1</Sektion>
      <Reihenfolge/>
    </Variable>
    <Variable>
      <Name>ctx_regoffice</Name>
      <OrgInhalt>Wetzlar</OrgInhalt>
      <Wert>Wetzlar</Wert>
      <Platzhalter>False</Platzhalter>
      <DocDatenDialog>False</DocDatenDialog>
      <Label/>
      <FrageVar>False</FrageVar>
      <Prefix/>
      <Suffix/>
      <WegfallVar>tr_ctx_regofficein_ppt</WegfallVar>
      <MussFeld>False</MussFeld>
      <InDokument>True</InDokument>
      <Sektion>leica_footer_1</Sektion>
      <Reihenfolge/>
    </Variable>
    <Variable>
      <Name>tr_copyright_ppt</Name>
      <OrgInhalt>Alle Rechte vorbehalten, auch bzgl. jeder Verfügung, Verwertung, Reproduktion, Bearbeitung, Weitergabe sowie für den Fall von Schutzrechtsanmeldungen.</OrgInhalt>
      <Wert>Alle Rechte vorbehalten, auch bzgl. jeder Verfügung, Verwertung, Reproduktion, Bearbeitung, Weitergabe sowie für den Fall von Schutzrechtsanmeldungen.</Wert>
      <Platzhalter>False</Platzhalter>
      <DocDatenDialog>False</DocDatenDialog>
      <Label/>
      <FrageVar>False</FrageVar>
      <Prefix>. </Prefix>
      <Suffix/>
      <WegfallVar/>
      <MussFeld>False</MussFeld>
      <InDokument>True</InDokument>
      <Sektion>leica_footer_1</Sektion>
      <Reihenfolge/>
    </Variable>
    <Variable>
      <Name>tr_ctx_regofficein_ppt</Name>
      <OrgInhalt> mit Sitz in </OrgInhalt>
      <Wert> mit Sitz in </Wert>
      <Platzhalter>False</Platzhalter>
      <DocDatenDialog>False</DocDatenDialog>
      <Label/>
      <FrageVar>False</FrageVar>
      <Prefix/>
      <Suffix/>
      <WegfallVar/>
      <MussFeld>False</MussFeld>
      <InDokument>True</InDokument>
      <Sektion>leica_footer_1</Sektion>
      <Reihenfolge/>
    </Variable>
    <Variable>
      <Name>usr_department</Name>
      <OrgInhalt>Marketing</OrgInhalt>
      <Wert>Marketing</Wert>
      <Platzhalter>False</Platzhalter>
      <DocDatenDialog>False</DocDatenDialog>
      <Label/>
      <FrageVar>False</FrageVar>
      <Prefix> | </Prefix>
      <Suffix/>
      <WegfallVar/>
      <MussFeld>False</MussFeld>
      <InDokument>True</InDokument>
      <Sektion>leica_footer_1</Sektion>
      <Reihenfolge/>
    </Variable>
    <Variable>
      <Name>usr_firstname_footer</Name>
      <OrgInhalt>Marjus</OrgInhalt>
      <Wert>Marjus</Wert>
      <Platzhalter>False</Platzhalter>
      <DocDatenDialog>False</DocDatenDialog>
      <Label/>
      <FrageVar>False</FrageVar>
      <Prefix/>
      <Suffix> </Suffix>
      <WegfallVar/>
      <MussFeld>False</MussFeld>
      <Trenner>
        <VariableVor>fld_confident_ppt</VariableVor>
        <Zwischen> | </Zwischen>
        <VariableNach>usr_firstname_footer</VariableNach>
      </Trenner>
      <InDokument>True</InDokument>
      <Sektion>leica_footer_1</Sektion>
      <Reihenfolge/>
    </Variable>
    <Variable>
      <Name>usr_lastname_footer</Name>
      <OrgInhalt>Seubert</OrgInhalt>
      <Wert>Seubert</Wert>
      <Platzhalter>False</Platzhalter>
      <DocDatenDialog>False</DocDatenDialog>
      <Label/>
      <FrageVar>False</FrageVar>
      <Prefix/>
      <Suffix/>
      <WegfallVar/>
      <MussFeld>False</MussFeld>
      <InDokument>True</InDokument>
      <Sektion>leica_footer_1</Sektion>
      <Reihenfolge/>
    </Variable>
    <Variable>
      <Name>usr_firstname_subtitle</Name>
      <OrgInhalt>Marjus</OrgInhalt>
      <Wert>Marjus</Wert>
      <Platzhalter>False</Platzhalter>
      <DocDatenDialog>False</DocDatenDialog>
      <Label/>
      <FrageVar>False</FrageVar>
      <Prefix/>
      <Suffix> </Suffix>
      <WegfallVar/>
      <MussFeld>False</MussFeld>
      <InDokument>True</InDokument>
      <Sektion>leica_subtitle_1</Sektion>
      <Reihenfolge/>
    </Variable>
    <Variable>
      <Name>usr_lastname_subtitle</Name>
      <OrgInhalt>Seubert</OrgInhalt>
      <Wert>Seubert</Wert>
      <Platzhalter>False</Platzhalter>
      <DocDatenDialog>False</DocDatenDialog>
      <Label/>
      <FrageVar>False</FrageVar>
      <Prefix/>
      <Suffix/>
      <WegfallVar/>
      <MussFeld>False</MussFeld>
      <InDokument>True</InDokument>
      <Sektion>leica_subtitle_1</Sektion>
      <Reihenfolge/>
    </Variable>
  </Variablen>
</saxML>
</file>

<file path=customXml/itemProps1.xml><?xml version="1.0" encoding="utf-8"?>
<ds:datastoreItem xmlns:ds="http://schemas.openxmlformats.org/officeDocument/2006/customXml" ds:itemID="{62361593-99E0-4D86-8085-4F8F10F2C04F}">
  <ds:schemaRefs>
    <ds:schemaRef ds:uri="http://purl.org/dc/elements/1.1/"/>
    <ds:schemaRef ds:uri="http://schemas.microsoft.com/office/2006/metadata/properties"/>
    <ds:schemaRef ds:uri="8708307c-5045-45d3-8f02-44f64eb9224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320bef2-e62e-4131-94d6-acacc76a8d5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EBE6CF-B332-4CCB-8ECF-F90CC1C72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8307c-5045-45d3-8f02-44f64eb9224c"/>
    <ds:schemaRef ds:uri="8320bef2-e62e-4131-94d6-acacc76a8d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5C67E9-3E77-432D-8253-2E423A78902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4149B6A-F4F0-4C18-8698-426BC6B09A6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1092</TotalTime>
  <Words>628</Words>
  <Application>Microsoft Office PowerPoint</Application>
  <PresentationFormat>Breitbild</PresentationFormat>
  <Paragraphs>128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Raleway</vt:lpstr>
      <vt:lpstr>Raleway Light</vt:lpstr>
      <vt:lpstr>Leica Microsystems Standard</vt:lpstr>
      <vt:lpstr>Educational material science microscope DM750 M  Increase learning time</vt:lpstr>
      <vt:lpstr>DM750 M educational material science microscope</vt:lpstr>
      <vt:lpstr>Overview of applications</vt:lpstr>
      <vt:lpstr>DM750 M: Increase learning time</vt:lpstr>
      <vt:lpstr>DM750 M benefits: Easy image sharing</vt:lpstr>
      <vt:lpstr>DM750 M benefits: Fast transport for storage</vt:lpstr>
      <vt:lpstr>DM750 M benefits: Easy sample handling</vt:lpstr>
      <vt:lpstr>DM750 M benefits: Efficient analysis</vt:lpstr>
      <vt:lpstr>DM750 M technologies: Protect students and investment</vt:lpstr>
      <vt:lpstr>DM750 M model</vt:lpstr>
      <vt:lpstr>Optional configurations and accessories</vt:lpstr>
      <vt:lpstr>Summary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s.a.x. Customizing</dc:creator>
  <cp:lastModifiedBy>Roccia, Donatina</cp:lastModifiedBy>
  <cp:revision>214</cp:revision>
  <dcterms:created xsi:type="dcterms:W3CDTF">2018-08-13T07:56:14Z</dcterms:created>
  <dcterms:modified xsi:type="dcterms:W3CDTF">2020-09-28T12:07:01Z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0x010100903BD482977E6A4EA5BA06215F636617</vt:lpwstr>
  </property>
</Properties>
</file>