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48" r:id="rId5"/>
  </p:sldMasterIdLst>
  <p:notesMasterIdLst>
    <p:notesMasterId r:id="rId20"/>
  </p:notesMasterIdLst>
  <p:handoutMasterIdLst>
    <p:handoutMasterId r:id="rId21"/>
  </p:handoutMasterIdLst>
  <p:sldIdLst>
    <p:sldId id="571" r:id="rId6"/>
    <p:sldId id="852" r:id="rId7"/>
    <p:sldId id="584" r:id="rId8"/>
    <p:sldId id="574" r:id="rId9"/>
    <p:sldId id="575" r:id="rId10"/>
    <p:sldId id="880" r:id="rId11"/>
    <p:sldId id="855" r:id="rId12"/>
    <p:sldId id="884" r:id="rId13"/>
    <p:sldId id="578" r:id="rId14"/>
    <p:sldId id="579" r:id="rId15"/>
    <p:sldId id="580" r:id="rId16"/>
    <p:sldId id="581" r:id="rId17"/>
    <p:sldId id="876" r:id="rId18"/>
    <p:sldId id="85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ccia, Donatina" initials="RD" lastIdx="1" clrIdx="0">
    <p:extLst>
      <p:ext uri="{19B8F6BF-5375-455C-9EA6-DF929625EA0E}">
        <p15:presenceInfo xmlns:p15="http://schemas.microsoft.com/office/powerpoint/2012/main" userId="S::Donatina.Roccia@leica-microsystems.com::e7e3082a-0186-4fd2-b4bc-d7830b4910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CCCCCC"/>
    <a:srgbClr val="000000"/>
    <a:srgbClr val="999999"/>
    <a:srgbClr val="ED1B2F"/>
    <a:srgbClr val="FFFFFF"/>
    <a:srgbClr val="F2EB16"/>
    <a:srgbClr val="00AAE5"/>
    <a:srgbClr val="92D050"/>
    <a:srgbClr val="FF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45" autoAdjust="0"/>
  </p:normalViewPr>
  <p:slideViewPr>
    <p:cSldViewPr snapToGrid="0">
      <p:cViewPr varScale="1">
        <p:scale>
          <a:sx n="87" d="100"/>
          <a:sy n="87" d="100"/>
        </p:scale>
        <p:origin x="581" y="5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C4B8E-7DA3-49D5-928F-F4B2B5B8CABB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C5208-CAE8-4445-B47F-2801BA64D58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6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DCC5D-64BB-2E44-8893-16C9606E664B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B77D9-BEBB-C04E-AA16-03B209B80BA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0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B77D9-BEBB-C04E-AA16-03B209B80BA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3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B77D9-BEBB-C04E-AA16-03B209B80BA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5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B77D9-BEBB-C04E-AA16-03B209B80BA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3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334387" y="1657631"/>
            <a:ext cx="7089563" cy="3567463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7473195-3F72-5343-8F92-D9EF85C23A01}"/>
              </a:ext>
            </a:extLst>
          </p:cNvPr>
          <p:cNvSpPr/>
          <p:nvPr userDrawn="1"/>
        </p:nvSpPr>
        <p:spPr>
          <a:xfrm>
            <a:off x="7423950" y="1661094"/>
            <a:ext cx="4768050" cy="356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9DD8BE7E-A06B-7D47-BF5A-7E46FF1007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0" y="232912"/>
            <a:ext cx="1230050" cy="60427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4CD1EE4-909C-4D45-B237-A94EA9FFA0A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32402" y="5342127"/>
            <a:ext cx="305959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Eye to Insight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latin typeface="Raleway Light" panose="020B0403030101060003" pitchFamily="34" charset="77"/>
              <a:ea typeface="+mn-ea"/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7423950" y="1661094"/>
            <a:ext cx="4768050" cy="3564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334962" y="2041867"/>
            <a:ext cx="6864827" cy="1751930"/>
          </a:xfrm>
          <a:prstGeom prst="rect">
            <a:avLst/>
          </a:prstGeom>
        </p:spPr>
        <p:txBody>
          <a:bodyPr lIns="324000" tIns="0" rIns="0" bIns="0" anchor="b" anchorCtr="0"/>
          <a:lstStyle>
            <a:lvl1pPr>
              <a:defRPr b="1" baseline="0"/>
            </a:lvl1pPr>
          </a:lstStyle>
          <a:p>
            <a:r>
              <a:rPr lang="de-DE"/>
              <a:t>##</a:t>
            </a:r>
            <a:r>
              <a:rPr lang="de-DE" err="1"/>
              <a:t>Presentation</a:t>
            </a:r>
            <a:r>
              <a:rPr lang="de-DE"/>
              <a:t> Title##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4181475"/>
            <a:ext cx="6864350" cy="815975"/>
          </a:xfrm>
          <a:prstGeom prst="rect">
            <a:avLst/>
          </a:prstGeom>
        </p:spPr>
        <p:txBody>
          <a:bodyPr lIns="324000" tIns="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/>
              <a:t>##Author##</a:t>
            </a:r>
            <a:br>
              <a:rPr lang="en-US"/>
            </a:br>
            <a:r>
              <a:rPr lang="en-US"/>
              <a:t>##Place and Date##</a:t>
            </a: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1661094"/>
            <a:ext cx="334963" cy="3564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34963" y="232912"/>
            <a:ext cx="7088987" cy="1424719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334964" y="5225094"/>
            <a:ext cx="7088986" cy="1083631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963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image w.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6172199" y="800100"/>
            <a:ext cx="6029327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0" y="800100"/>
            <a:ext cx="6019799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platzhalter 6" title="Caption - delete element if not needed"/>
          <p:cNvSpPr>
            <a:spLocks noGrp="1"/>
          </p:cNvSpPr>
          <p:nvPr>
            <p:ph type="body" sz="quarter" idx="16" hasCustomPrompt="1"/>
          </p:nvPr>
        </p:nvSpPr>
        <p:spPr>
          <a:xfrm>
            <a:off x="3174" y="5886250"/>
            <a:ext cx="6024563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  <p:sp>
        <p:nvSpPr>
          <p:cNvPr id="11" name="Textplatzhalter 6" title="Caption - delete element if not needed"/>
          <p:cNvSpPr>
            <a:spLocks noGrp="1"/>
          </p:cNvSpPr>
          <p:nvPr>
            <p:ph type="body" sz="quarter" idx="17" hasCustomPrompt="1"/>
          </p:nvPr>
        </p:nvSpPr>
        <p:spPr>
          <a:xfrm>
            <a:off x="6170609" y="5886250"/>
            <a:ext cx="6034091" cy="432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89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9FCC3B"/>
          </p15:clr>
        </p15:guide>
        <p15:guide id="2" pos="3885">
          <p15:clr>
            <a:srgbClr val="9FCC3B"/>
          </p15:clr>
        </p15:guide>
        <p15:guide id="3" orient="horz" pos="2750">
          <p15:clr>
            <a:srgbClr val="9FCC3B"/>
          </p15:clr>
        </p15:guide>
        <p15:guide id="4" orient="horz" pos="2636">
          <p15:clr>
            <a:srgbClr val="9FCC3B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text 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>
          <a:xfrm>
            <a:off x="0" y="800100"/>
            <a:ext cx="12192000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49" y="1089025"/>
            <a:ext cx="3743325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24337" y="1089025"/>
            <a:ext cx="3743325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20062" y="1089025"/>
            <a:ext cx="3743325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5341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 userDrawn="1">
          <p15:clr>
            <a:srgbClr val="9FCC3B"/>
          </p15:clr>
        </p15:guide>
        <p15:guide id="2" pos="2661" userDrawn="1">
          <p15:clr>
            <a:srgbClr val="9FCC3B"/>
          </p15:clr>
        </p15:guide>
        <p15:guide id="0" pos="5110" userDrawn="1">
          <p15:clr>
            <a:srgbClr val="9FCC3B"/>
          </p15:clr>
        </p15:guide>
        <p15:guide id="3" pos="5019" userDrawn="1">
          <p15:clr>
            <a:srgbClr val="9FCC3B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image top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49" y="4391526"/>
            <a:ext cx="3743325" cy="1917198"/>
          </a:xfrm>
          <a:prstGeom prst="rect">
            <a:avLst/>
          </a:prstGeom>
        </p:spPr>
        <p:txBody>
          <a:bodyPr lIns="0" tIns="0" rIns="32400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24337" y="4391526"/>
            <a:ext cx="3743325" cy="1917198"/>
          </a:xfrm>
          <a:prstGeom prst="rect">
            <a:avLst/>
          </a:prstGeom>
        </p:spPr>
        <p:txBody>
          <a:bodyPr lIns="324000" tIns="0" rIns="32400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20062" y="4391525"/>
            <a:ext cx="3743325" cy="1917199"/>
          </a:xfrm>
          <a:prstGeom prst="rect">
            <a:avLst/>
          </a:prstGeom>
        </p:spPr>
        <p:txBody>
          <a:bodyPr lIns="32400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-9526" y="800100"/>
            <a:ext cx="4089401" cy="338455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7"/>
          </p:nvPr>
        </p:nvSpPr>
        <p:spPr>
          <a:xfrm>
            <a:off x="4232275" y="800100"/>
            <a:ext cx="3743325" cy="338455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>
          <a:xfrm>
            <a:off x="8128000" y="800101"/>
            <a:ext cx="4064000" cy="33845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6" title="Caption - delete element if not needed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3762175"/>
            <a:ext cx="4079874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  <p:sp>
        <p:nvSpPr>
          <p:cNvPr id="12" name="Textplatzhalter 6" title="Caption - delete element if not needed"/>
          <p:cNvSpPr>
            <a:spLocks noGrp="1"/>
          </p:cNvSpPr>
          <p:nvPr>
            <p:ph type="body" sz="quarter" idx="20" hasCustomPrompt="1"/>
          </p:nvPr>
        </p:nvSpPr>
        <p:spPr>
          <a:xfrm>
            <a:off x="8112125" y="3761975"/>
            <a:ext cx="4079874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  <p:sp>
        <p:nvSpPr>
          <p:cNvPr id="13" name="Textplatzhalter 6" title="Caption - delete element if not needed"/>
          <p:cNvSpPr>
            <a:spLocks noGrp="1"/>
          </p:cNvSpPr>
          <p:nvPr>
            <p:ph type="body" sz="quarter" idx="21" hasCustomPrompt="1"/>
          </p:nvPr>
        </p:nvSpPr>
        <p:spPr>
          <a:xfrm>
            <a:off x="4232275" y="3761775"/>
            <a:ext cx="3743325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573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9FCC3B"/>
          </p15:clr>
        </p15:guide>
        <p15:guide id="2" pos="2661">
          <p15:clr>
            <a:srgbClr val="9FCC3B"/>
          </p15:clr>
        </p15:guide>
        <p15:guide id="3" pos="5110">
          <p15:clr>
            <a:srgbClr val="9FCC3B"/>
          </p15:clr>
        </p15:guide>
        <p15:guide id="4" pos="5019">
          <p15:clr>
            <a:srgbClr val="9FCC3B"/>
          </p15:clr>
        </p15:guide>
        <p15:guide id="0" orient="horz" pos="2750" userDrawn="1">
          <p15:clr>
            <a:srgbClr val="9FCC3B"/>
          </p15:clr>
        </p15:guide>
        <p15:guide id="5" orient="horz" pos="2636" userDrawn="1">
          <p15:clr>
            <a:srgbClr val="9FCC3B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image w.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0" y="800100"/>
            <a:ext cx="4079075" cy="5508625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7"/>
          </p:nvPr>
        </p:nvSpPr>
        <p:spPr>
          <a:xfrm>
            <a:off x="4232275" y="800100"/>
            <a:ext cx="3743325" cy="5508625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>
          <a:xfrm>
            <a:off x="8128000" y="800100"/>
            <a:ext cx="4064000" cy="5508625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6" title="Caption - delete element if not needed"/>
          <p:cNvSpPr>
            <a:spLocks noGrp="1"/>
          </p:cNvSpPr>
          <p:nvPr>
            <p:ph type="body" sz="quarter" idx="19" hasCustomPrompt="1"/>
          </p:nvPr>
        </p:nvSpPr>
        <p:spPr>
          <a:xfrm>
            <a:off x="-9525" y="5886250"/>
            <a:ext cx="4089399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  <p:sp>
        <p:nvSpPr>
          <p:cNvPr id="12" name="Textplatzhalter 6" title="Caption - delete element if not needed"/>
          <p:cNvSpPr>
            <a:spLocks noGrp="1"/>
          </p:cNvSpPr>
          <p:nvPr>
            <p:ph type="body" sz="quarter" idx="20" hasCustomPrompt="1"/>
          </p:nvPr>
        </p:nvSpPr>
        <p:spPr>
          <a:xfrm>
            <a:off x="8128800" y="5892400"/>
            <a:ext cx="4063200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  <p:sp>
        <p:nvSpPr>
          <p:cNvPr id="13" name="Textplatzhalter 6" title="Caption - delete element if not needed"/>
          <p:cNvSpPr>
            <a:spLocks noGrp="1"/>
          </p:cNvSpPr>
          <p:nvPr>
            <p:ph type="body" sz="quarter" idx="21" hasCustomPrompt="1"/>
          </p:nvPr>
        </p:nvSpPr>
        <p:spPr>
          <a:xfrm>
            <a:off x="4224339" y="5892350"/>
            <a:ext cx="3751262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653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9FCC3B"/>
          </p15:clr>
        </p15:guide>
        <p15:guide id="2" pos="2661">
          <p15:clr>
            <a:srgbClr val="9FCC3B"/>
          </p15:clr>
        </p15:guide>
        <p15:guide id="3" pos="5110">
          <p15:clr>
            <a:srgbClr val="9FCC3B"/>
          </p15:clr>
        </p15:guide>
        <p15:guide id="4" pos="5019">
          <p15:clr>
            <a:srgbClr val="9FCC3B"/>
          </p15:clr>
        </p15:guide>
        <p15:guide id="5" orient="horz" pos="2750">
          <p15:clr>
            <a:srgbClr val="9FCC3B"/>
          </p15:clr>
        </p15:guide>
        <p15:guide id="6" orient="horz" pos="2636">
          <p15:clr>
            <a:srgbClr val="9FCC3B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text 2-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49" y="1089025"/>
            <a:ext cx="3743325" cy="52196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>
          <a:xfrm>
            <a:off x="4224338" y="800100"/>
            <a:ext cx="7967662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6" title="Caption - delete element if not needed"/>
          <p:cNvSpPr>
            <a:spLocks noGrp="1"/>
          </p:cNvSpPr>
          <p:nvPr>
            <p:ph type="body" sz="quarter" idx="20" hasCustomPrompt="1"/>
          </p:nvPr>
        </p:nvSpPr>
        <p:spPr>
          <a:xfrm>
            <a:off x="4224338" y="5886250"/>
            <a:ext cx="7967662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364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9FCC3B"/>
          </p15:clr>
        </p15:guide>
        <p15:guide id="2" pos="2661">
          <p15:clr>
            <a:srgbClr val="9FCC3B"/>
          </p15:clr>
        </p15:guide>
        <p15:guide id="3" pos="5110">
          <p15:clr>
            <a:srgbClr val="9FCC3B"/>
          </p15:clr>
        </p15:guide>
        <p15:guide id="4" pos="5019">
          <p15:clr>
            <a:srgbClr val="9FCC3B"/>
          </p15:clr>
        </p15:guide>
        <p15:guide id="5" orient="horz" pos="2750">
          <p15:clr>
            <a:srgbClr val="9FCC3B"/>
          </p15:clr>
        </p15:guide>
        <p15:guide id="6" orient="horz" pos="2636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text 1-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49" y="1089025"/>
            <a:ext cx="7631114" cy="52196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>
          <a:xfrm>
            <a:off x="8128000" y="800100"/>
            <a:ext cx="4064000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6" title="Caption - delete element if not needed"/>
          <p:cNvSpPr>
            <a:spLocks noGrp="1"/>
          </p:cNvSpPr>
          <p:nvPr>
            <p:ph type="body" sz="quarter" idx="20" hasCustomPrompt="1"/>
          </p:nvPr>
        </p:nvSpPr>
        <p:spPr>
          <a:xfrm>
            <a:off x="8112125" y="5890076"/>
            <a:ext cx="4079874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856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9FCC3B"/>
          </p15:clr>
        </p15:guide>
        <p15:guide id="2" pos="2661">
          <p15:clr>
            <a:srgbClr val="9FCC3B"/>
          </p15:clr>
        </p15:guide>
        <p15:guide id="3" pos="5110">
          <p15:clr>
            <a:srgbClr val="9FCC3B"/>
          </p15:clr>
        </p15:guide>
        <p15:guide id="4" pos="5019">
          <p15:clr>
            <a:srgbClr val="9FCC3B"/>
          </p15:clr>
        </p15:guide>
        <p15:guide id="5" orient="horz" pos="2750">
          <p15:clr>
            <a:srgbClr val="9FCC3B"/>
          </p15:clr>
        </p15:guide>
        <p15:guide id="6" orient="horz" pos="2636">
          <p15:clr>
            <a:srgbClr val="9FCC3B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player 16:9 w.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908050"/>
            <a:ext cx="12192000" cy="540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8736C-CCE9-704D-AC87-83EBC38C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platzhalter 6" title="Caption - delete element if not needed"/>
          <p:cNvSpPr>
            <a:spLocks noGrp="1"/>
          </p:cNvSpPr>
          <p:nvPr>
            <p:ph type="body" sz="quarter" idx="16" hasCustomPrompt="1"/>
          </p:nvPr>
        </p:nvSpPr>
        <p:spPr>
          <a:xfrm>
            <a:off x="10217892" y="1089025"/>
            <a:ext cx="1639146" cy="52197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lIns="0" tIns="0" rIns="0" bIns="216000" anchor="t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Video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  <p:sp>
        <p:nvSpPr>
          <p:cNvPr id="13" name="Medienplatzhalter 12"/>
          <p:cNvSpPr>
            <a:spLocks noGrp="1" noChangeAspect="1"/>
          </p:cNvSpPr>
          <p:nvPr>
            <p:ph type="media" sz="quarter" idx="17"/>
          </p:nvPr>
        </p:nvSpPr>
        <p:spPr>
          <a:xfrm>
            <a:off x="345852" y="814913"/>
            <a:ext cx="9724450" cy="54938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985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0">
          <p15:clr>
            <a:srgbClr val="9FCC3B"/>
          </p15:clr>
        </p15:guide>
        <p15:guide id="2" orient="horz" pos="2636">
          <p15:clr>
            <a:srgbClr val="9FCC3B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5245-DCE4-3B49-B000-31728A9F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27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083" y="1661094"/>
            <a:ext cx="6815917" cy="3564000"/>
          </a:xfrm>
          <a:prstGeom prst="rect">
            <a:avLst/>
          </a:prstGeom>
        </p:spPr>
      </p:pic>
      <p:pic>
        <p:nvPicPr>
          <p:cNvPr id="6" name="Grafik 2">
            <a:extLst>
              <a:ext uri="{FF2B5EF4-FFF2-40B4-BE49-F238E27FC236}">
                <a16:creationId xmlns:a16="http://schemas.microsoft.com/office/drawing/2014/main" id="{9DD8BE7E-A06B-7D47-BF5A-7E46FF1007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0" y="232912"/>
            <a:ext cx="1230050" cy="60427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4CD1EE4-909C-4D45-B237-A94EA9FFA0A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32402" y="5342127"/>
            <a:ext cx="305959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Eye to Insight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latin typeface="Raleway Light" panose="020B0403030101060003" pitchFamily="34" charset="77"/>
              <a:ea typeface="+mn-ea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1661094"/>
            <a:ext cx="334963" cy="3560537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4387" y="1657631"/>
            <a:ext cx="7089563" cy="3567463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 bwMode="auto">
          <a:xfrm>
            <a:off x="334387" y="2993274"/>
            <a:ext cx="5761613" cy="105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4000" tIns="0" rIns="0" bIns="0" rtlCol="0" anchor="ctr">
            <a:noAutofit/>
          </a:bodyPr>
          <a:lstStyle/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Thank</a:t>
            </a:r>
            <a:r>
              <a:rPr lang="de-DE" sz="4000" b="1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 You!</a:t>
            </a:r>
            <a:endParaRPr lang="de-DE" sz="40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34963" y="232912"/>
            <a:ext cx="7088987" cy="1424719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334964" y="5225094"/>
            <a:ext cx="7088986" cy="1083631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12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736C-CCE9-704D-AC87-83EBC38C6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leway Light" panose="020B0403030101060003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6" name="Rectangle 13"/>
          <p:cNvSpPr/>
          <p:nvPr userDrawn="1"/>
        </p:nvSpPr>
        <p:spPr>
          <a:xfrm>
            <a:off x="-3018" y="792001"/>
            <a:ext cx="857094" cy="5516724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57350" y="2451994"/>
            <a:ext cx="10199688" cy="863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b="1">
                <a:solidFill>
                  <a:srgbClr val="CCCCCC"/>
                </a:solidFill>
                <a:latin typeface="+mj-lt"/>
              </a:defRPr>
            </a:lvl1pPr>
          </a:lstStyle>
          <a:p>
            <a:pPr lvl="0"/>
            <a:r>
              <a:rPr lang="de-DE"/>
              <a:t>Agenda item #2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657350" y="1190224"/>
            <a:ext cx="10199688" cy="863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de-DE"/>
              <a:t>Agenda item #1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57350" y="3713764"/>
            <a:ext cx="10199688" cy="863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b="1">
                <a:solidFill>
                  <a:srgbClr val="CCCCCC"/>
                </a:solidFill>
                <a:latin typeface="+mj-lt"/>
              </a:defRPr>
            </a:lvl1pPr>
          </a:lstStyle>
          <a:p>
            <a:pPr lvl="0"/>
            <a:r>
              <a:rPr lang="de-DE"/>
              <a:t>Agenda item #3</a:t>
            </a:r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657350" y="4975533"/>
            <a:ext cx="10199688" cy="863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b="1">
                <a:solidFill>
                  <a:srgbClr val="CCCCCC"/>
                </a:solidFill>
                <a:latin typeface="+mj-lt"/>
              </a:defRPr>
            </a:lvl1pPr>
          </a:lstStyle>
          <a:p>
            <a:pPr lvl="0"/>
            <a:r>
              <a:rPr lang="de-DE"/>
              <a:t>Agenda item #4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78419" y="1155052"/>
            <a:ext cx="952500" cy="952500"/>
          </a:xfrm>
          <a:prstGeom prst="ellipse">
            <a:avLst/>
          </a:prstGeom>
          <a:solidFill>
            <a:srgbClr val="666666"/>
          </a:solidFill>
          <a:ln w="571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78419" y="2417150"/>
            <a:ext cx="952500" cy="952500"/>
          </a:xfrm>
          <a:prstGeom prst="ellipse">
            <a:avLst/>
          </a:prstGeom>
          <a:solidFill>
            <a:srgbClr val="CCCCCC"/>
          </a:solidFill>
          <a:ln w="571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8419" y="3679248"/>
            <a:ext cx="952500" cy="952500"/>
          </a:xfrm>
          <a:prstGeom prst="ellipse">
            <a:avLst/>
          </a:prstGeom>
          <a:solidFill>
            <a:srgbClr val="CCCCCC"/>
          </a:solidFill>
          <a:ln w="571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23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78419" y="4941345"/>
            <a:ext cx="952500" cy="952500"/>
          </a:xfrm>
          <a:prstGeom prst="ellipse">
            <a:avLst/>
          </a:prstGeom>
          <a:solidFill>
            <a:srgbClr val="CCCCCC"/>
          </a:solidFill>
          <a:ln w="571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295378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text bg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799558"/>
            <a:ext cx="12192000" cy="550916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8736C-CCE9-704D-AC87-83EBC38C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 title="inst">
            <a:extLst>
              <a:ext uri="{FF2B5EF4-FFF2-40B4-BE49-F238E27FC236}">
                <a16:creationId xmlns:a16="http://schemas.microsoft.com/office/drawing/2014/main" id="{225B4EDA-85C2-F94B-86F6-1949A0D9E1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1089025"/>
            <a:ext cx="11522076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1429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image w. caption top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736C-CCE9-704D-AC87-83EBC38C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 title="inst">
            <a:extLst>
              <a:ext uri="{FF2B5EF4-FFF2-40B4-BE49-F238E27FC236}">
                <a16:creationId xmlns:a16="http://schemas.microsoft.com/office/drawing/2014/main" id="{225B4EDA-85C2-F94B-86F6-1949A0D9E1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4365625"/>
            <a:ext cx="11522076" cy="19431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0" y="800100"/>
            <a:ext cx="12192000" cy="338731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6" title="Caption - delete element if not needed"/>
          <p:cNvSpPr>
            <a:spLocks noGrp="1"/>
          </p:cNvSpPr>
          <p:nvPr>
            <p:ph type="body" sz="quarter" idx="16" hasCustomPrompt="1"/>
          </p:nvPr>
        </p:nvSpPr>
        <p:spPr>
          <a:xfrm>
            <a:off x="9525" y="3761593"/>
            <a:ext cx="12192000" cy="432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451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0" userDrawn="1">
          <p15:clr>
            <a:srgbClr val="9FCC3B"/>
          </p15:clr>
        </p15:guide>
        <p15:guide id="2" orient="horz" pos="2636" userDrawn="1">
          <p15:clr>
            <a:srgbClr val="9FCC3B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image w.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736C-CCE9-704D-AC87-83EBC38C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0" y="800100"/>
            <a:ext cx="12192000" cy="550862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6" title="Caption - delete element if not needed"/>
          <p:cNvSpPr>
            <a:spLocks noGrp="1"/>
          </p:cNvSpPr>
          <p:nvPr>
            <p:ph type="body" sz="quarter" idx="16" hasCustomPrompt="1"/>
          </p:nvPr>
        </p:nvSpPr>
        <p:spPr>
          <a:xfrm>
            <a:off x="9525" y="5875942"/>
            <a:ext cx="12192000" cy="432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22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0">
          <p15:clr>
            <a:srgbClr val="9FCC3B"/>
          </p15:clr>
        </p15:guide>
        <p15:guide id="2" orient="horz" pos="2636">
          <p15:clr>
            <a:srgbClr val="9FCC3B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text bg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0" y="800100"/>
            <a:ext cx="12192000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50" y="1089025"/>
            <a:ext cx="5683250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85486-6597-9240-93C0-1DC01F85C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89025"/>
            <a:ext cx="5684838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545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9FCC3B"/>
          </p15:clr>
        </p15:guide>
        <p15:guide id="2" pos="3885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image w. caption top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6172199" y="800100"/>
            <a:ext cx="6029327" cy="339407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0" y="800100"/>
            <a:ext cx="6019799" cy="338455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50" y="4365625"/>
            <a:ext cx="5683250" cy="19431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85486-6597-9240-93C0-1DC01F85C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65625"/>
            <a:ext cx="5684838" cy="19431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platzhalter 6" title="Caption - delete element if not needed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768525"/>
            <a:ext cx="6024563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  <p:sp>
        <p:nvSpPr>
          <p:cNvPr id="11" name="Textplatzhalter 6" title="Caption - delete element if not needed"/>
          <p:cNvSpPr>
            <a:spLocks noGrp="1"/>
          </p:cNvSpPr>
          <p:nvPr>
            <p:ph type="body" sz="quarter" idx="17" hasCustomPrompt="1"/>
          </p:nvPr>
        </p:nvSpPr>
        <p:spPr>
          <a:xfrm>
            <a:off x="6167435" y="3762175"/>
            <a:ext cx="6034091" cy="432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570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9FCC3B"/>
          </p15:clr>
        </p15:guide>
        <p15:guide id="2" pos="3885">
          <p15:clr>
            <a:srgbClr val="9FCC3B"/>
          </p15:clr>
        </p15:guide>
        <p15:guide id="0" orient="horz" pos="2750" userDrawn="1">
          <p15:clr>
            <a:srgbClr val="9FCC3B"/>
          </p15:clr>
        </p15:guide>
        <p15:guide id="3" orient="horz" pos="2636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col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50" y="3767059"/>
            <a:ext cx="5683250" cy="2525764"/>
          </a:xfrm>
          <a:prstGeom prst="rect">
            <a:avLst/>
          </a:prstGeom>
          <a:ln w="28575">
            <a:solidFill>
              <a:srgbClr val="ED1B2F"/>
            </a:solidFill>
          </a:ln>
        </p:spPr>
        <p:txBody>
          <a:bodyPr lIns="180000" tIns="180000" rIns="180000" bIns="180000"/>
          <a:lstStyle>
            <a:lvl1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34963" y="1073123"/>
            <a:ext cx="5683250" cy="2525764"/>
          </a:xfrm>
          <a:prstGeom prst="rect">
            <a:avLst/>
          </a:prstGeom>
          <a:ln w="28575">
            <a:solidFill>
              <a:srgbClr val="ED1B2F"/>
            </a:solidFill>
          </a:ln>
        </p:spPr>
        <p:txBody>
          <a:bodyPr lIns="180000" tIns="180000" rIns="180000" bIns="180000"/>
          <a:lstStyle>
            <a:lvl1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67438" y="1073123"/>
            <a:ext cx="5683250" cy="2525764"/>
          </a:xfrm>
          <a:prstGeom prst="rect">
            <a:avLst/>
          </a:prstGeom>
          <a:ln w="28575">
            <a:solidFill>
              <a:srgbClr val="ED1B2F"/>
            </a:solidFill>
          </a:ln>
        </p:spPr>
        <p:txBody>
          <a:bodyPr lIns="180000" tIns="180000" rIns="180000" bIns="180000"/>
          <a:lstStyle>
            <a:lvl1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173788" y="3767059"/>
            <a:ext cx="5683250" cy="2525764"/>
          </a:xfrm>
          <a:prstGeom prst="rect">
            <a:avLst/>
          </a:prstGeom>
          <a:ln w="28575">
            <a:solidFill>
              <a:srgbClr val="ED1B2F"/>
            </a:solidFill>
          </a:ln>
        </p:spPr>
        <p:txBody>
          <a:bodyPr lIns="180000" tIns="180000" rIns="180000" bIns="180000"/>
          <a:lstStyle>
            <a:lvl1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0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9FCC3B"/>
          </p15:clr>
        </p15:guide>
        <p15:guide id="2" pos="3885">
          <p15:clr>
            <a:srgbClr val="9FCC3B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4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Raleway" panose="020B0503030101060003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9FCC3B"/>
          </p15:clr>
        </p15:guide>
        <p15:guide id="2" orient="horz" pos="3974">
          <p15:clr>
            <a:srgbClr val="FBAE40"/>
          </p15:clr>
        </p15:guide>
        <p15:guide id="3" orient="horz" pos="572">
          <p15:clr>
            <a:srgbClr val="FBAE40"/>
          </p15:clr>
        </p15:guide>
        <p15:guide id="4" pos="211">
          <p15:clr>
            <a:srgbClr val="F26B43"/>
          </p15:clr>
        </p15:guide>
        <p15:guide id="5" pos="7469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2273">
          <p15:clr>
            <a:srgbClr val="9FCC3B"/>
          </p15:clr>
        </p15:guide>
        <p15:guide id="8" orient="horz" pos="386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 flipV="1">
            <a:off x="0" y="0"/>
            <a:ext cx="12192000" cy="800100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790" y="6387179"/>
            <a:ext cx="884054" cy="40338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2D3BE-EE34-CC46-BFEE-A9A38B90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0969925" cy="79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leica_footer_1">
            <a:extLst>
              <a:ext uri="{FF2B5EF4-FFF2-40B4-BE49-F238E27FC236}">
                <a16:creationId xmlns:a16="http://schemas.microsoft.com/office/drawing/2014/main" id="{FBF224AC-C45F-724F-9F91-B6457813B55B}"/>
              </a:ext>
            </a:extLst>
          </p:cNvPr>
          <p:cNvSpPr txBox="1">
            <a:spLocks/>
          </p:cNvSpPr>
          <p:nvPr userDrawn="1"/>
        </p:nvSpPr>
        <p:spPr>
          <a:xfrm>
            <a:off x="336550" y="6437516"/>
            <a:ext cx="8391398" cy="3651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DM4 M/DM6 </a:t>
            </a:r>
            <a:r>
              <a:rPr lang="en-US" dirty="0" err="1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M_customer</a:t>
            </a:r>
            <a:r>
              <a:rPr lang="en-US" dirty="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presentation | MC-0001600 | 26.10.2020</a:t>
            </a:r>
          </a:p>
          <a:p>
            <a:r>
              <a:rPr lang="en-US" dirty="0">
                <a:solidFill>
                  <a:srgbClr val="999999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Leica Microsystems GmbH. Registered Office: Wetzlar. All rights reserved, also regarding any disposal, exploitation, reproduction, editing, distribution, as well as in the event of applications for industrial property rights.</a:t>
            </a:r>
          </a:p>
          <a:p>
            <a:endParaRPr lang="de-DE" dirty="0">
              <a:solidFill>
                <a:srgbClr val="666666">
                  <a:tint val="75000"/>
                </a:srgb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B6CCD466-6807-A340-918F-75A442FD401D}"/>
              </a:ext>
            </a:extLst>
          </p:cNvPr>
          <p:cNvSpPr txBox="1">
            <a:spLocks/>
          </p:cNvSpPr>
          <p:nvPr userDrawn="1"/>
        </p:nvSpPr>
        <p:spPr>
          <a:xfrm>
            <a:off x="11084368" y="114299"/>
            <a:ext cx="770475" cy="3405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defTabSz="457200">
              <a:defRPr sz="600" b="1">
                <a:solidFill>
                  <a:srgbClr val="ED1B2F"/>
                </a:solidFill>
                <a:latin typeface="Arial" panose="020B0604020202020204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r"/>
            <a:fld id="{C8D81D85-9ECC-482E-9FB6-ED8F50D83053}" type="slidenum">
              <a:rPr lang="de-DE" sz="1100" b="0" smtClean="0">
                <a:solidFill>
                  <a:schemeClr val="bg1"/>
                </a:solidFill>
                <a:latin typeface="Raleway" panose="020B0503030101060003" pitchFamily="34" charset="0"/>
              </a:rPr>
              <a:pPr algn="r"/>
              <a:t>‹Nr.›</a:t>
            </a:fld>
            <a:endParaRPr lang="de-DE" sz="1100" b="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2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0" r:id="rId2"/>
    <p:sldLayoutId id="2147483664" r:id="rId3"/>
    <p:sldLayoutId id="2147483666" r:id="rId4"/>
    <p:sldLayoutId id="2147483652" r:id="rId5"/>
    <p:sldLayoutId id="2147483665" r:id="rId6"/>
    <p:sldLayoutId id="2147483672" r:id="rId7"/>
    <p:sldLayoutId id="2147483667" r:id="rId8"/>
    <p:sldLayoutId id="2147483662" r:id="rId9"/>
    <p:sldLayoutId id="2147483663" r:id="rId10"/>
    <p:sldLayoutId id="2147483668" r:id="rId11"/>
    <p:sldLayoutId id="2147483670" r:id="rId12"/>
    <p:sldLayoutId id="2147483669" r:id="rId13"/>
    <p:sldLayoutId id="2147483671" r:id="rId14"/>
    <p:sldLayoutId id="214748365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Raleway Light" panose="020B0403030101060003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9FCC3B"/>
          </p15:clr>
        </p15:guide>
        <p15:guide id="3" orient="horz" pos="3974" userDrawn="1">
          <p15:clr>
            <a:srgbClr val="FBAE40"/>
          </p15:clr>
        </p15:guide>
        <p15:guide id="4" orient="horz" pos="504" userDrawn="1">
          <p15:clr>
            <a:srgbClr val="FBAE40"/>
          </p15:clr>
        </p15:guide>
        <p15:guide id="5" pos="21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orient="horz" pos="2273" userDrawn="1">
          <p15:clr>
            <a:srgbClr val="9FCC3B"/>
          </p15:clr>
        </p15:guide>
        <p15:guide id="9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sv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el 1">
            <a:extLst>
              <a:ext uri="{FF2B5EF4-FFF2-40B4-BE49-F238E27FC236}">
                <a16:creationId xmlns:a16="http://schemas.microsoft.com/office/drawing/2014/main" id="{03E67D14-E6BA-48BB-9FC7-87D38358946F}"/>
              </a:ext>
            </a:extLst>
          </p:cNvPr>
          <p:cNvSpPr txBox="1">
            <a:spLocks/>
          </p:cNvSpPr>
          <p:nvPr/>
        </p:nvSpPr>
        <p:spPr bwMode="auto">
          <a:xfrm>
            <a:off x="473472" y="2105024"/>
            <a:ext cx="6861183" cy="217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rgbClr val="55657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de-DE" sz="2800" dirty="0">
                <a:solidFill>
                  <a:schemeClr val="bg1"/>
                </a:solidFill>
                <a:latin typeface="+mj-lt"/>
              </a:rPr>
              <a:t>Upright Microscopes </a:t>
            </a:r>
          </a:p>
          <a:p>
            <a:r>
              <a:rPr lang="en-US" altLang="de-DE" sz="2800" b="1" dirty="0">
                <a:solidFill>
                  <a:schemeClr val="bg1"/>
                </a:solidFill>
                <a:latin typeface="+mj-lt"/>
              </a:rPr>
              <a:t>DM4 M &amp; DM6 M</a:t>
            </a:r>
          </a:p>
          <a:p>
            <a:endParaRPr lang="en-US" altLang="de-DE" sz="2800" dirty="0">
              <a:solidFill>
                <a:schemeClr val="bg1"/>
              </a:solidFill>
              <a:latin typeface="+mj-lt"/>
            </a:endParaRPr>
          </a:p>
          <a:p>
            <a:r>
              <a:rPr lang="en-US" altLang="de-DE" sz="2800" dirty="0">
                <a:solidFill>
                  <a:schemeClr val="bg1"/>
                </a:solidFill>
                <a:latin typeface="+mj-lt"/>
              </a:rPr>
              <a:t>Simply Microscopy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316D83C-CE35-47C2-BEC4-B0A765578798}"/>
              </a:ext>
            </a:extLst>
          </p:cNvPr>
          <p:cNvSpPr txBox="1">
            <a:spLocks/>
          </p:cNvSpPr>
          <p:nvPr/>
        </p:nvSpPr>
        <p:spPr bwMode="auto">
          <a:xfrm>
            <a:off x="473471" y="4280169"/>
            <a:ext cx="6861183" cy="80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rgbClr val="55657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US" altLang="de-DE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Bildplatzhalter 5" descr="Ein Bild, das Mikroskop, Objekt, Boot, Mann enthält.&#10;&#10;Automatisch generierte Beschreibung">
            <a:extLst>
              <a:ext uri="{FF2B5EF4-FFF2-40B4-BE49-F238E27FC236}">
                <a16:creationId xmlns:a16="http://schemas.microsoft.com/office/drawing/2014/main" id="{9B29F48E-0E52-4B06-B9E2-7DF0649DDDE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13" b="4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7629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C2C5E639-673C-4C34-87B7-1239331E2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870" y="3835417"/>
            <a:ext cx="4320687" cy="242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33EDB528-F701-4113-B5B5-2482469A6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6127" y="3826920"/>
            <a:ext cx="4329385" cy="242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E4F4E3C-6602-4809-B72C-A33A0479DEA2}"/>
              </a:ext>
            </a:extLst>
          </p:cNvPr>
          <p:cNvGrpSpPr/>
          <p:nvPr/>
        </p:nvGrpSpPr>
        <p:grpSpPr>
          <a:xfrm>
            <a:off x="5726128" y="930456"/>
            <a:ext cx="4329385" cy="2469526"/>
            <a:chOff x="5110025" y="2652604"/>
            <a:chExt cx="4048690" cy="155279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085A8D1E-063A-4D48-B2B8-D2E5CEF3D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0025" y="2662130"/>
              <a:ext cx="1971950" cy="15337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96E0033-2EA0-4F7C-B220-3C6DA6912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1975" y="2652604"/>
              <a:ext cx="2076740" cy="15527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26EAE5D0-70BC-4362-BDB9-FD01A62A6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70" y="942902"/>
            <a:ext cx="4329386" cy="2465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44681A6B-1575-481C-86A5-FB37C0E1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Material analysis tasks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FCAD04F-6D43-44E6-B706-EC13119089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71" y="2986004"/>
            <a:ext cx="4329386" cy="422475"/>
          </a:xfrm>
          <a:solidFill>
            <a:srgbClr val="666666">
              <a:alpha val="70000"/>
            </a:srgbClr>
          </a:solidFill>
        </p:spPr>
        <p:txBody>
          <a:bodyPr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+mj-lt"/>
              </a:rPr>
              <a:t>Composites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3F425B04-BB68-474A-A213-D234526C6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6128" y="2971628"/>
            <a:ext cx="4329384" cy="432000"/>
          </a:xfrm>
          <a:solidFill>
            <a:srgbClr val="666666">
              <a:alpha val="70000"/>
            </a:srgbClr>
          </a:solidFill>
        </p:spPr>
        <p:txBody>
          <a:bodyPr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+mj-lt"/>
              </a:rPr>
              <a:t>Graphite Analysis</a:t>
            </a:r>
          </a:p>
        </p:txBody>
      </p:sp>
      <p:sp>
        <p:nvSpPr>
          <p:cNvPr id="27" name="Textplatzhalter 16">
            <a:extLst>
              <a:ext uri="{FF2B5EF4-FFF2-40B4-BE49-F238E27FC236}">
                <a16:creationId xmlns:a16="http://schemas.microsoft.com/office/drawing/2014/main" id="{EBD54F42-C721-4541-8E99-830D33723615}"/>
              </a:ext>
            </a:extLst>
          </p:cNvPr>
          <p:cNvSpPr txBox="1">
            <a:spLocks/>
          </p:cNvSpPr>
          <p:nvPr/>
        </p:nvSpPr>
        <p:spPr>
          <a:xfrm>
            <a:off x="829341" y="5840318"/>
            <a:ext cx="4330216" cy="422475"/>
          </a:xfrm>
          <a:prstGeom prst="rect">
            <a:avLst/>
          </a:prstGeom>
          <a:solidFill>
            <a:srgbClr val="666666">
              <a:alpha val="70000"/>
            </a:srgbClr>
          </a:solidFill>
        </p:spPr>
        <p:txBody>
          <a:bodyPr lIns="324000" tIns="0" rIns="32400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Layers and Coatings</a:t>
            </a:r>
          </a:p>
        </p:txBody>
      </p:sp>
      <p:sp>
        <p:nvSpPr>
          <p:cNvPr id="35" name="Textplatzhalter 17">
            <a:extLst>
              <a:ext uri="{FF2B5EF4-FFF2-40B4-BE49-F238E27FC236}">
                <a16:creationId xmlns:a16="http://schemas.microsoft.com/office/drawing/2014/main" id="{B1D561F9-5D65-4ABA-8438-E70256FAAE49}"/>
              </a:ext>
            </a:extLst>
          </p:cNvPr>
          <p:cNvSpPr txBox="1">
            <a:spLocks/>
          </p:cNvSpPr>
          <p:nvPr/>
        </p:nvSpPr>
        <p:spPr>
          <a:xfrm>
            <a:off x="5725297" y="5819759"/>
            <a:ext cx="4330216" cy="432000"/>
          </a:xfrm>
          <a:prstGeom prst="rect">
            <a:avLst/>
          </a:prstGeom>
          <a:solidFill>
            <a:srgbClr val="666666">
              <a:alpha val="70000"/>
            </a:srgbClr>
          </a:solidFill>
        </p:spPr>
        <p:txBody>
          <a:bodyPr lIns="324000" tIns="0" rIns="32400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PCB Boards</a:t>
            </a:r>
          </a:p>
        </p:txBody>
      </p:sp>
    </p:spTree>
    <p:extLst>
      <p:ext uri="{BB962C8B-B14F-4D97-AF65-F5344CB8AC3E}">
        <p14:creationId xmlns:p14="http://schemas.microsoft.com/office/powerpoint/2010/main" val="162254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Documents and Settings\PaulJ\My Documents\My Pictures\sul8bpp.bmp">
            <a:extLst>
              <a:ext uri="{FF2B5EF4-FFF2-40B4-BE49-F238E27FC236}">
                <a16:creationId xmlns:a16="http://schemas.microsoft.com/office/drawing/2014/main" id="{7FA7122A-1BA7-4C6C-98FC-8A242B0D1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6127" y="3806739"/>
            <a:ext cx="4274044" cy="245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schadensanalytik.info/31_12_3_c.gif">
            <a:extLst>
              <a:ext uri="{FF2B5EF4-FFF2-40B4-BE49-F238E27FC236}">
                <a16:creationId xmlns:a16="http://schemas.microsoft.com/office/drawing/2014/main" id="{87D1C4C9-33E4-48F3-A828-D91118565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86"/>
          <a:stretch/>
        </p:blipFill>
        <p:spPr bwMode="auto">
          <a:xfrm rot="16200000">
            <a:off x="1809141" y="2891690"/>
            <a:ext cx="2426791" cy="4274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Solarzelle_Multicrystallinewafer_b">
            <a:extLst>
              <a:ext uri="{FF2B5EF4-FFF2-40B4-BE49-F238E27FC236}">
                <a16:creationId xmlns:a16="http://schemas.microsoft.com/office/drawing/2014/main" id="{81E3D8FB-E593-432D-BE98-A98DE3E8C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125" y="971838"/>
            <a:ext cx="4274044" cy="2412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E6808B63-9897-4F89-81F2-0B5F33278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85513" y="961619"/>
            <a:ext cx="4274044" cy="2412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44681A6B-1575-481C-86A5-FB37C0E1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Material analysis tasks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FCAD04F-6D43-44E6-B706-EC13119089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5513" y="2976276"/>
            <a:ext cx="4274047" cy="422475"/>
          </a:xfrm>
          <a:solidFill>
            <a:srgbClr val="666666">
              <a:alpha val="70000"/>
            </a:srgbClr>
          </a:solidFill>
        </p:spPr>
        <p:txBody>
          <a:bodyPr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+mn-lt"/>
              </a:rPr>
              <a:t>Concrete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3F425B04-BB68-474A-A213-D234526C6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6125" y="2976276"/>
            <a:ext cx="4274044" cy="432000"/>
          </a:xfrm>
          <a:solidFill>
            <a:srgbClr val="666666">
              <a:alpha val="70000"/>
            </a:srgbClr>
          </a:solidFill>
        </p:spPr>
        <p:txBody>
          <a:bodyPr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+mn-lt"/>
              </a:rPr>
              <a:t>Other Materials</a:t>
            </a:r>
          </a:p>
        </p:txBody>
      </p:sp>
      <p:sp>
        <p:nvSpPr>
          <p:cNvPr id="27" name="Textplatzhalter 16">
            <a:extLst>
              <a:ext uri="{FF2B5EF4-FFF2-40B4-BE49-F238E27FC236}">
                <a16:creationId xmlns:a16="http://schemas.microsoft.com/office/drawing/2014/main" id="{EBD54F42-C721-4541-8E99-830D33723615}"/>
              </a:ext>
            </a:extLst>
          </p:cNvPr>
          <p:cNvSpPr txBox="1">
            <a:spLocks/>
          </p:cNvSpPr>
          <p:nvPr/>
        </p:nvSpPr>
        <p:spPr>
          <a:xfrm>
            <a:off x="885517" y="5819633"/>
            <a:ext cx="4274043" cy="422475"/>
          </a:xfrm>
          <a:prstGeom prst="rect">
            <a:avLst/>
          </a:prstGeom>
          <a:solidFill>
            <a:srgbClr val="666666">
              <a:alpha val="70000"/>
            </a:srgbClr>
          </a:solidFill>
        </p:spPr>
        <p:txBody>
          <a:bodyPr lIns="324000" tIns="0" rIns="32400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Failure Analysis</a:t>
            </a:r>
          </a:p>
        </p:txBody>
      </p:sp>
      <p:sp>
        <p:nvSpPr>
          <p:cNvPr id="35" name="Textplatzhalter 17">
            <a:extLst>
              <a:ext uri="{FF2B5EF4-FFF2-40B4-BE49-F238E27FC236}">
                <a16:creationId xmlns:a16="http://schemas.microsoft.com/office/drawing/2014/main" id="{B1D561F9-5D65-4ABA-8438-E70256FAAE49}"/>
              </a:ext>
            </a:extLst>
          </p:cNvPr>
          <p:cNvSpPr txBox="1">
            <a:spLocks/>
          </p:cNvSpPr>
          <p:nvPr/>
        </p:nvSpPr>
        <p:spPr>
          <a:xfrm>
            <a:off x="5726125" y="5839134"/>
            <a:ext cx="4274047" cy="432000"/>
          </a:xfrm>
          <a:prstGeom prst="rect">
            <a:avLst/>
          </a:prstGeom>
          <a:solidFill>
            <a:srgbClr val="666666">
              <a:alpha val="70000"/>
            </a:srgbClr>
          </a:solidFill>
        </p:spPr>
        <p:txBody>
          <a:bodyPr lIns="324000" tIns="0" rIns="32400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Non-Metallic Inclusions</a:t>
            </a:r>
          </a:p>
        </p:txBody>
      </p:sp>
    </p:spTree>
    <p:extLst>
      <p:ext uri="{BB962C8B-B14F-4D97-AF65-F5344CB8AC3E}">
        <p14:creationId xmlns:p14="http://schemas.microsoft.com/office/powerpoint/2010/main" val="80544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platzhalter 15">
            <a:extLst>
              <a:ext uri="{FF2B5EF4-FFF2-40B4-BE49-F238E27FC236}">
                <a16:creationId xmlns:a16="http://schemas.microsoft.com/office/drawing/2014/main" id="{C544B6E6-5DC4-4B98-8192-BE3EDD76114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6" r="-289" b="-871"/>
          <a:stretch/>
        </p:blipFill>
        <p:spPr>
          <a:xfrm>
            <a:off x="5771931" y="3599667"/>
            <a:ext cx="4280809" cy="270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Bildplatzhalter 13">
            <a:extLst>
              <a:ext uri="{FF2B5EF4-FFF2-40B4-BE49-F238E27FC236}">
                <a16:creationId xmlns:a16="http://schemas.microsoft.com/office/drawing/2014/main" id="{F516D334-E75D-4CDA-B1CE-1EF854C0846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2" t="-30549" r="-670" b="-33042"/>
          <a:stretch/>
        </p:blipFill>
        <p:spPr>
          <a:xfrm>
            <a:off x="885513" y="2779706"/>
            <a:ext cx="4274044" cy="436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2A2E70C9-EED5-4691-BD4F-23D3FC9A2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1931" y="953931"/>
            <a:ext cx="4274044" cy="240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6A5491D-337C-47B3-BB05-000BF3BBA022}"/>
              </a:ext>
            </a:extLst>
          </p:cNvPr>
          <p:cNvGrpSpPr/>
          <p:nvPr/>
        </p:nvGrpSpPr>
        <p:grpSpPr>
          <a:xfrm>
            <a:off x="885513" y="942163"/>
            <a:ext cx="4274047" cy="2412253"/>
            <a:chOff x="6023993" y="1473097"/>
            <a:chExt cx="4427984" cy="1811887"/>
          </a:xfrm>
        </p:grpSpPr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3F8277C2-7A75-4F79-9B0F-F408BF632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993" y="1481936"/>
              <a:ext cx="2234381" cy="1803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 descr="D:\Daten\19 PROJEKTE\24 Pioneer\Markteinführung\Broschüren\Application images\DMi8\Metallo\Messing\Messing 2.5x BF.jpg">
              <a:extLst>
                <a:ext uri="{FF2B5EF4-FFF2-40B4-BE49-F238E27FC236}">
                  <a16:creationId xmlns:a16="http://schemas.microsoft.com/office/drawing/2014/main" id="{C783EFBA-D560-4227-A6E7-E8E5F999F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7596" y="1473097"/>
              <a:ext cx="2234381" cy="1803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44681A6B-1575-481C-86A5-FB37C0E1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Material analysis tasks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FCAD04F-6D43-44E6-B706-EC13119089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5513" y="2937364"/>
            <a:ext cx="4274048" cy="422475"/>
          </a:xfrm>
          <a:solidFill>
            <a:srgbClr val="666666">
              <a:alpha val="70000"/>
            </a:srgbClr>
          </a:solidFill>
        </p:spPr>
        <p:txBody>
          <a:bodyPr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+mj-lt"/>
              </a:rPr>
              <a:t>Raw Materials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3F425B04-BB68-474A-A213-D234526C6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1931" y="2923797"/>
            <a:ext cx="4280809" cy="432000"/>
          </a:xfrm>
          <a:solidFill>
            <a:srgbClr val="666666">
              <a:alpha val="70000"/>
            </a:srgbClr>
          </a:solidFill>
        </p:spPr>
        <p:txBody>
          <a:bodyPr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+mj-lt"/>
              </a:rPr>
              <a:t>Manufactured Components</a:t>
            </a:r>
          </a:p>
        </p:txBody>
      </p:sp>
      <p:sp>
        <p:nvSpPr>
          <p:cNvPr id="27" name="Textplatzhalter 16">
            <a:extLst>
              <a:ext uri="{FF2B5EF4-FFF2-40B4-BE49-F238E27FC236}">
                <a16:creationId xmlns:a16="http://schemas.microsoft.com/office/drawing/2014/main" id="{EBD54F42-C721-4541-8E99-830D33723615}"/>
              </a:ext>
            </a:extLst>
          </p:cNvPr>
          <p:cNvSpPr txBox="1">
            <a:spLocks/>
          </p:cNvSpPr>
          <p:nvPr/>
        </p:nvSpPr>
        <p:spPr>
          <a:xfrm>
            <a:off x="895240" y="5838931"/>
            <a:ext cx="4264317" cy="422475"/>
          </a:xfrm>
          <a:prstGeom prst="rect">
            <a:avLst/>
          </a:prstGeom>
          <a:solidFill>
            <a:srgbClr val="666666">
              <a:alpha val="70000"/>
            </a:srgbClr>
          </a:solidFill>
        </p:spPr>
        <p:txBody>
          <a:bodyPr lIns="324000" tIns="0" rIns="32400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Cleanliness Analysis</a:t>
            </a:r>
          </a:p>
        </p:txBody>
      </p:sp>
      <p:sp>
        <p:nvSpPr>
          <p:cNvPr id="25" name="Textplatzhalter 16">
            <a:extLst>
              <a:ext uri="{FF2B5EF4-FFF2-40B4-BE49-F238E27FC236}">
                <a16:creationId xmlns:a16="http://schemas.microsoft.com/office/drawing/2014/main" id="{EB4E2C69-62E8-4376-9908-0EB9B527E52A}"/>
              </a:ext>
            </a:extLst>
          </p:cNvPr>
          <p:cNvSpPr txBox="1">
            <a:spLocks/>
          </p:cNvSpPr>
          <p:nvPr/>
        </p:nvSpPr>
        <p:spPr>
          <a:xfrm>
            <a:off x="5771931" y="5855749"/>
            <a:ext cx="4280810" cy="422475"/>
          </a:xfrm>
          <a:prstGeom prst="rect">
            <a:avLst/>
          </a:prstGeom>
          <a:solidFill>
            <a:srgbClr val="666666">
              <a:alpha val="70000"/>
            </a:srgbClr>
          </a:solidFill>
        </p:spPr>
        <p:txBody>
          <a:bodyPr lIns="324000" tIns="0" rIns="32400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Cleanliness Analysis</a:t>
            </a:r>
          </a:p>
        </p:txBody>
      </p:sp>
    </p:spTree>
    <p:extLst>
      <p:ext uri="{BB962C8B-B14F-4D97-AF65-F5344CB8AC3E}">
        <p14:creationId xmlns:p14="http://schemas.microsoft.com/office/powerpoint/2010/main" val="146733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C60A34D-12CD-4EC6-8F93-A7AB6A91F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8D40130-24B6-4399-A7D9-43E911330251}"/>
              </a:ext>
            </a:extLst>
          </p:cNvPr>
          <p:cNvSpPr txBox="1">
            <a:spLocks/>
          </p:cNvSpPr>
          <p:nvPr/>
        </p:nvSpPr>
        <p:spPr>
          <a:xfrm>
            <a:off x="5705857" y="1090796"/>
            <a:ext cx="5678423" cy="5307052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latin typeface="+mn-lt"/>
              </a:rPr>
              <a:t>Get your results with minimum effort to improve your product quality decisions within shorter time of study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n-lt"/>
              </a:rPr>
              <a:t>Automated illumination and contrast settings for repeatable and reproducible analysis</a:t>
            </a:r>
            <a:endParaRPr lang="en-US" b="1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n-lt"/>
              </a:rPr>
              <a:t>Intelligently automated or coded nosepiece for fast and secure operation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n-lt"/>
              </a:rPr>
              <a:t>Build-in high-definition darkfield for </a:t>
            </a:r>
            <a:r>
              <a:rPr lang="en-US" b="1" dirty="0">
                <a:latin typeface="+mn-lt"/>
              </a:rPr>
              <a:t>more information on the sample surface within shorter time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>
                <a:latin typeface="+mn-lt"/>
              </a:rPr>
              <a:t>Powerful system performance by combination of dedicated software modules for:</a:t>
            </a: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n-lt"/>
              </a:rPr>
              <a:t>General measurement tasks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n-lt"/>
              </a:rPr>
              <a:t>Metallography (Non-metallic inclusion rating, Grain size analysis, Phase analysis, Decarburization)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n-lt"/>
              </a:rPr>
              <a:t>Cleanliness Analysis of manufactured parts</a:t>
            </a:r>
          </a:p>
          <a:p>
            <a:endParaRPr lang="en-US" sz="2000" dirty="0">
              <a:latin typeface="+mn-lt"/>
            </a:endParaRPr>
          </a:p>
        </p:txBody>
      </p:sp>
      <p:pic>
        <p:nvPicPr>
          <p:cNvPr id="5" name="Grafik 6" descr="Ein Bild, das Monitor, Computer, Bildschirm, schwarz enthält.&#10;&#10;Mit sehr hoher Zuverlässigkeit generierte Beschreibung">
            <a:extLst>
              <a:ext uri="{FF2B5EF4-FFF2-40B4-BE49-F238E27FC236}">
                <a16:creationId xmlns:a16="http://schemas.microsoft.com/office/drawing/2014/main" id="{FB9CEDE4-8980-4455-A98B-29159D7CEC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8"/>
          <a:stretch/>
        </p:blipFill>
        <p:spPr>
          <a:xfrm>
            <a:off x="347683" y="4481344"/>
            <a:ext cx="3310428" cy="1762901"/>
          </a:xfrm>
          <a:prstGeom prst="rect">
            <a:avLst/>
          </a:prstGeom>
        </p:spPr>
      </p:pic>
      <p:pic>
        <p:nvPicPr>
          <p:cNvPr id="8" name="Grafik 9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A052B2AC-D476-46CA-B587-26137118B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839" y="4343643"/>
            <a:ext cx="1107275" cy="1262580"/>
          </a:xfrm>
          <a:prstGeom prst="rect">
            <a:avLst/>
          </a:prstGeom>
        </p:spPr>
      </p:pic>
      <p:pic>
        <p:nvPicPr>
          <p:cNvPr id="11" name="Grafik 11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1B31C90C-6D99-4DB3-8E14-23FBD02F43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2"/>
          <a:stretch/>
        </p:blipFill>
        <p:spPr>
          <a:xfrm>
            <a:off x="3421370" y="4896419"/>
            <a:ext cx="998637" cy="1419609"/>
          </a:xfrm>
          <a:prstGeom prst="rect">
            <a:avLst/>
          </a:prstGeom>
        </p:spPr>
      </p:pic>
      <p:pic>
        <p:nvPicPr>
          <p:cNvPr id="9" name="Grafik 8" descr="Ein Bild, das Objekt, Mikroskop, drinnen, Tisch enthält.&#10;&#10;Automatisch generierte Beschreibung">
            <a:extLst>
              <a:ext uri="{FF2B5EF4-FFF2-40B4-BE49-F238E27FC236}">
                <a16:creationId xmlns:a16="http://schemas.microsoft.com/office/drawing/2014/main" id="{C2338BAF-3DE5-43A2-AB7B-9625F41D9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2" r="9753"/>
          <a:stretch/>
        </p:blipFill>
        <p:spPr>
          <a:xfrm>
            <a:off x="0" y="939511"/>
            <a:ext cx="5184094" cy="33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63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EDA3A87-8B0D-41AD-825C-AF8B528F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Raleway Light"/>
              </a:rPr>
              <a:t>DM4 M/DM6 M platform for industrial applications</a:t>
            </a:r>
            <a:endParaRPr lang="en-AU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C4BF4E9-985A-4B97-A093-FE767E23C1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06499" y="5322433"/>
            <a:ext cx="3456000" cy="792000"/>
          </a:xfrm>
          <a:solidFill>
            <a:srgbClr val="666666">
              <a:alpha val="70000"/>
            </a:srgbClr>
          </a:solidFill>
        </p:spPr>
        <p:txBody>
          <a:bodyPr lIns="144000" tIns="108000" rIns="144000" bIns="108000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sz="1600" b="1" dirty="0">
                <a:solidFill>
                  <a:schemeClr val="bg1"/>
                </a:solidFill>
                <a:latin typeface="+mn-lt"/>
              </a:rPr>
              <a:t>DM6 M: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altLang="de-DE" sz="1600" dirty="0">
                <a:solidFill>
                  <a:schemeClr val="bg1"/>
                </a:solidFill>
                <a:latin typeface="+mn-lt"/>
              </a:rPr>
              <a:t>Offers automated functionalities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33A3504F-F7FE-4F61-8052-6D54596C72EE}"/>
              </a:ext>
            </a:extLst>
          </p:cNvPr>
          <p:cNvSpPr txBox="1">
            <a:spLocks/>
          </p:cNvSpPr>
          <p:nvPr/>
        </p:nvSpPr>
        <p:spPr>
          <a:xfrm>
            <a:off x="695294" y="5322433"/>
            <a:ext cx="3456000" cy="792000"/>
          </a:xfrm>
          <a:prstGeom prst="rect">
            <a:avLst/>
          </a:prstGeom>
          <a:solidFill>
            <a:srgbClr val="666666">
              <a:alpha val="70000"/>
            </a:srgbClr>
          </a:solidFill>
        </p:spPr>
        <p:txBody>
          <a:bodyPr lIns="144000" tIns="108000" rIns="144000" bIns="108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sz="1600" b="1" dirty="0">
                <a:solidFill>
                  <a:schemeClr val="bg1"/>
                </a:solidFill>
                <a:latin typeface="+mn-lt"/>
              </a:rPr>
              <a:t>DM4 M: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altLang="de-DE" sz="1600" dirty="0">
                <a:solidFill>
                  <a:schemeClr val="bg1"/>
                </a:solidFill>
                <a:latin typeface="+mn-lt"/>
              </a:rPr>
              <a:t>A coded semi-automated microscope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020B60-53A8-49DD-9289-448231B601EF}"/>
              </a:ext>
            </a:extLst>
          </p:cNvPr>
          <p:cNvSpPr txBox="1"/>
          <p:nvPr/>
        </p:nvSpPr>
        <p:spPr>
          <a:xfrm>
            <a:off x="521208" y="1185287"/>
            <a:ext cx="764129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The </a:t>
            </a:r>
            <a:r>
              <a:rPr lang="en-US" b="1" dirty="0">
                <a:cs typeface="Calibri"/>
              </a:rPr>
              <a:t>DM4 M/DM6 M </a:t>
            </a:r>
            <a:r>
              <a:rPr lang="en-US" dirty="0">
                <a:cs typeface="Calibri"/>
              </a:rPr>
              <a:t>platform for industrial applications is a platform of dedicated upright microscopes offered in 2 basic configurations.</a:t>
            </a:r>
            <a:endParaRPr lang="de-DE" dirty="0"/>
          </a:p>
        </p:txBody>
      </p:sp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4830276F-B5A0-4829-ACEB-9C0FAA0DB3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475" y="1910051"/>
            <a:ext cx="3173637" cy="3354793"/>
          </a:xfrm>
          <a:prstGeom prst="rect">
            <a:avLst/>
          </a:prstGeom>
        </p:spPr>
      </p:pic>
      <p:pic>
        <p:nvPicPr>
          <p:cNvPr id="13" name="Inhaltsplatzhalter 7">
            <a:extLst>
              <a:ext uri="{FF2B5EF4-FFF2-40B4-BE49-F238E27FC236}">
                <a16:creationId xmlns:a16="http://schemas.microsoft.com/office/drawing/2014/main" id="{916B8700-88B9-4F29-8E71-C3F608A19A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" r="19290"/>
          <a:stretch/>
        </p:blipFill>
        <p:spPr>
          <a:xfrm>
            <a:off x="4869909" y="2024844"/>
            <a:ext cx="3129181" cy="3240000"/>
          </a:xfrm>
          <a:prstGeom prst="rect">
            <a:avLst/>
          </a:prstGeom>
        </p:spPr>
      </p:pic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DD0C3E8A-28F1-475B-A011-62FDC43F6206}"/>
              </a:ext>
            </a:extLst>
          </p:cNvPr>
          <p:cNvSpPr txBox="1">
            <a:spLocks/>
          </p:cNvSpPr>
          <p:nvPr/>
        </p:nvSpPr>
        <p:spPr>
          <a:xfrm>
            <a:off x="8250936" y="2225010"/>
            <a:ext cx="3648456" cy="1203990"/>
          </a:xfrm>
          <a:prstGeom prst="rect">
            <a:avLst/>
          </a:prstGeom>
          <a:solidFill>
            <a:srgbClr val="CCCCCC">
              <a:alpha val="70000"/>
            </a:srgbClr>
          </a:solidFill>
        </p:spPr>
        <p:txBody>
          <a:bodyPr lIns="144000" tIns="108000" rIns="144000" bIns="108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altLang="de-DE" sz="1600" b="1" dirty="0">
                <a:latin typeface="+mn-lt"/>
              </a:rPr>
              <a:t>Optional additional accessories: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altLang="de-DE" sz="1600" dirty="0">
                <a:latin typeface="+mn-lt"/>
              </a:rPr>
              <a:t>Enhance functionalities when tasks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269537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2">
            <a:extLst>
              <a:ext uri="{FF2B5EF4-FFF2-40B4-BE49-F238E27FC236}">
                <a16:creationId xmlns:a16="http://schemas.microsoft.com/office/drawing/2014/main" id="{CEB2B733-2953-43FF-8DE8-23B105CC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Raleway Light"/>
              </a:rPr>
              <a:t>DM4 M/DM6 M: </a:t>
            </a:r>
            <a:r>
              <a:rPr lang="en-AU" dirty="0"/>
              <a:t>Overview of industries and applications</a:t>
            </a:r>
          </a:p>
        </p:txBody>
      </p:sp>
      <p:sp>
        <p:nvSpPr>
          <p:cNvPr id="112" name="Rectangle 79">
            <a:extLst>
              <a:ext uri="{FF2B5EF4-FFF2-40B4-BE49-F238E27FC236}">
                <a16:creationId xmlns:a16="http://schemas.microsoft.com/office/drawing/2014/main" id="{1C19136E-F588-4E86-8CC3-8512ADAEB4E1}"/>
              </a:ext>
            </a:extLst>
          </p:cNvPr>
          <p:cNvSpPr/>
          <p:nvPr/>
        </p:nvSpPr>
        <p:spPr>
          <a:xfrm>
            <a:off x="379136" y="4529377"/>
            <a:ext cx="1975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/>
              <a:t>Examples:</a:t>
            </a:r>
          </a:p>
        </p:txBody>
      </p:sp>
      <p:sp>
        <p:nvSpPr>
          <p:cNvPr id="114" name="Rectangle 79">
            <a:extLst>
              <a:ext uri="{FF2B5EF4-FFF2-40B4-BE49-F238E27FC236}">
                <a16:creationId xmlns:a16="http://schemas.microsoft.com/office/drawing/2014/main" id="{52B2FFE8-504D-49C4-8FC4-42EED925B901}"/>
              </a:ext>
            </a:extLst>
          </p:cNvPr>
          <p:cNvSpPr/>
          <p:nvPr/>
        </p:nvSpPr>
        <p:spPr>
          <a:xfrm>
            <a:off x="443144" y="4818734"/>
            <a:ext cx="3600000" cy="1332688"/>
          </a:xfrm>
          <a:prstGeom prst="rect">
            <a:avLst/>
          </a:prstGeom>
          <a:ln>
            <a:solidFill>
              <a:srgbClr val="CCCCCC"/>
            </a:solidFill>
          </a:ln>
        </p:spPr>
        <p:txBody>
          <a:bodyPr wrap="square" anchor="t">
            <a:noAutofit/>
          </a:bodyPr>
          <a:lstStyle/>
          <a:p>
            <a:r>
              <a:rPr lang="en-AU" sz="1400" b="1" dirty="0"/>
              <a:t>Metallography</a:t>
            </a:r>
            <a:endParaRPr lang="en-AU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Grain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Phase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Layer thickness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Decarburization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Steel inclusion rating</a:t>
            </a:r>
            <a:endParaRPr lang="en-AU" sz="1200" b="1" dirty="0"/>
          </a:p>
        </p:txBody>
      </p:sp>
      <p:sp>
        <p:nvSpPr>
          <p:cNvPr id="115" name="Rectangle 79">
            <a:extLst>
              <a:ext uri="{FF2B5EF4-FFF2-40B4-BE49-F238E27FC236}">
                <a16:creationId xmlns:a16="http://schemas.microsoft.com/office/drawing/2014/main" id="{11B98BBA-DEA1-495B-9D4C-3F8A6E0DB121}"/>
              </a:ext>
            </a:extLst>
          </p:cNvPr>
          <p:cNvSpPr/>
          <p:nvPr/>
        </p:nvSpPr>
        <p:spPr>
          <a:xfrm>
            <a:off x="8077180" y="4806375"/>
            <a:ext cx="3600000" cy="1345043"/>
          </a:xfrm>
          <a:prstGeom prst="rect">
            <a:avLst/>
          </a:prstGeom>
          <a:ln>
            <a:solidFill>
              <a:srgbClr val="CCCCCC"/>
            </a:solidFill>
          </a:ln>
        </p:spPr>
        <p:txBody>
          <a:bodyPr wrap="square" anchor="t">
            <a:noAutofit/>
          </a:bodyPr>
          <a:lstStyle/>
          <a:p>
            <a:r>
              <a:rPr lang="en-AU" sz="1400" b="1" dirty="0"/>
              <a:t>Failure analysis</a:t>
            </a:r>
            <a:br>
              <a:rPr lang="en-AU" sz="1200" dirty="0"/>
            </a:br>
            <a:r>
              <a:rPr lang="en-AU" sz="1200" dirty="0">
                <a:solidFill>
                  <a:srgbClr val="666666"/>
                </a:solidFill>
              </a:rPr>
              <a:t>e.g.</a:t>
            </a:r>
            <a:br>
              <a:rPr lang="en-AU" sz="1200" dirty="0"/>
            </a:br>
            <a:r>
              <a:rPr lang="en-AU" sz="1200" dirty="0"/>
              <a:t>Fracture analysis in</a:t>
            </a:r>
            <a:br>
              <a:rPr lang="en-AU" sz="1200" dirty="0"/>
            </a:br>
            <a:r>
              <a:rPr lang="en-AU" sz="1200" dirty="0"/>
              <a:t>power plants</a:t>
            </a:r>
          </a:p>
        </p:txBody>
      </p:sp>
      <p:sp>
        <p:nvSpPr>
          <p:cNvPr id="116" name="Rectangle 79">
            <a:extLst>
              <a:ext uri="{FF2B5EF4-FFF2-40B4-BE49-F238E27FC236}">
                <a16:creationId xmlns:a16="http://schemas.microsoft.com/office/drawing/2014/main" id="{D6DA6088-4B0F-4E26-A2C0-4DACD4C7995F}"/>
              </a:ext>
            </a:extLst>
          </p:cNvPr>
          <p:cNvSpPr/>
          <p:nvPr/>
        </p:nvSpPr>
        <p:spPr>
          <a:xfrm>
            <a:off x="4260162" y="4818733"/>
            <a:ext cx="3600000" cy="1332688"/>
          </a:xfrm>
          <a:prstGeom prst="rect">
            <a:avLst/>
          </a:prstGeom>
          <a:ln>
            <a:solidFill>
              <a:srgbClr val="CCCCCC"/>
            </a:solidFill>
          </a:ln>
        </p:spPr>
        <p:txBody>
          <a:bodyPr wrap="square" anchor="t">
            <a:noAutofit/>
          </a:bodyPr>
          <a:lstStyle/>
          <a:p>
            <a:r>
              <a:rPr lang="en-AU" sz="1400" b="1" dirty="0"/>
              <a:t>Inspection</a:t>
            </a:r>
          </a:p>
          <a:p>
            <a:r>
              <a:rPr lang="en-AU" sz="1200" dirty="0">
                <a:solidFill>
                  <a:srgbClr val="666666"/>
                </a:solidFill>
              </a:rPr>
              <a:t>e.g.</a:t>
            </a:r>
            <a:endParaRPr lang="en-AU" sz="1600" b="1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AU" sz="1200" dirty="0"/>
              <a:t>Material inspection</a:t>
            </a:r>
            <a:br>
              <a:rPr lang="en-AU" sz="1200" dirty="0"/>
            </a:br>
            <a:r>
              <a:rPr lang="en-AU" sz="1200" dirty="0"/>
              <a:t>(metal, plastic, glass,…)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AU" sz="1200" dirty="0"/>
              <a:t>PCB Boards inspection</a:t>
            </a:r>
          </a:p>
        </p:txBody>
      </p:sp>
      <p:pic>
        <p:nvPicPr>
          <p:cNvPr id="127" name="Grafik 3" descr="Ein Bild, das Gebäude, sitzend, alt, weiß enthält.&#10;&#10;Mit sehr hoher Zuverlässigkeit generierte Beschreibung">
            <a:extLst>
              <a:ext uri="{FF2B5EF4-FFF2-40B4-BE49-F238E27FC236}">
                <a16:creationId xmlns:a16="http://schemas.microsoft.com/office/drawing/2014/main" id="{F5C2587C-0EB5-4E54-BF8E-56410A14EF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214" y="4884896"/>
            <a:ext cx="1583999" cy="1188000"/>
          </a:xfrm>
          <a:prstGeom prst="rect">
            <a:avLst/>
          </a:prstGeom>
        </p:spPr>
      </p:pic>
      <p:pic>
        <p:nvPicPr>
          <p:cNvPr id="128" name="Grafik 10">
            <a:extLst>
              <a:ext uri="{FF2B5EF4-FFF2-40B4-BE49-F238E27FC236}">
                <a16:creationId xmlns:a16="http://schemas.microsoft.com/office/drawing/2014/main" id="{31332849-D12E-4AEF-B8DB-3EBC006E92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392" y="4891078"/>
            <a:ext cx="1583999" cy="1188000"/>
          </a:xfrm>
          <a:prstGeom prst="rect">
            <a:avLst/>
          </a:prstGeom>
        </p:spPr>
      </p:pic>
      <p:pic>
        <p:nvPicPr>
          <p:cNvPr id="129" name="Grafik 8" descr="Ein Bild, das Gebäude, stehend, Schaf, Schnee enthält.&#10;&#10;Mit sehr hoher Zuverlässigkeit generierte Beschreibung">
            <a:extLst>
              <a:ext uri="{FF2B5EF4-FFF2-40B4-BE49-F238E27FC236}">
                <a16:creationId xmlns:a16="http://schemas.microsoft.com/office/drawing/2014/main" id="{6306054E-88C9-491A-8D37-EAC4570D25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572" y="4884896"/>
            <a:ext cx="1587870" cy="1188000"/>
          </a:xfrm>
          <a:prstGeom prst="rect">
            <a:avLst/>
          </a:prstGeom>
        </p:spPr>
      </p:pic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0E0AEDF4-539D-4DEB-B187-96D483110FC7}"/>
              </a:ext>
            </a:extLst>
          </p:cNvPr>
          <p:cNvCxnSpPr>
            <a:cxnSpLocks/>
          </p:cNvCxnSpPr>
          <p:nvPr/>
        </p:nvCxnSpPr>
        <p:spPr>
          <a:xfrm>
            <a:off x="402336" y="4516589"/>
            <a:ext cx="11339369" cy="0"/>
          </a:xfrm>
          <a:prstGeom prst="line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12">
            <a:extLst>
              <a:ext uri="{FF2B5EF4-FFF2-40B4-BE49-F238E27FC236}">
                <a16:creationId xmlns:a16="http://schemas.microsoft.com/office/drawing/2014/main" id="{5D1399F9-ACF4-4168-BA09-CB46B442B5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28226" y="2580048"/>
            <a:ext cx="1233193" cy="1233185"/>
          </a:xfrm>
          <a:prstGeom prst="ellipse">
            <a:avLst/>
          </a:prstGeom>
          <a:solidFill>
            <a:schemeClr val="bg1"/>
          </a:solidFill>
          <a:ln w="19050">
            <a:solidFill>
              <a:srgbClr val="CCCCCC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AU" sz="3200" dirty="0"/>
          </a:p>
        </p:txBody>
      </p:sp>
      <p:sp>
        <p:nvSpPr>
          <p:cNvPr id="56" name="Oval 12">
            <a:extLst>
              <a:ext uri="{FF2B5EF4-FFF2-40B4-BE49-F238E27FC236}">
                <a16:creationId xmlns:a16="http://schemas.microsoft.com/office/drawing/2014/main" id="{006A9D4E-0729-43E9-B09E-F3B9321F4D85}"/>
              </a:ext>
            </a:extLst>
          </p:cNvPr>
          <p:cNvSpPr>
            <a:spLocks noChangeArrowheads="1"/>
          </p:cNvSpPr>
          <p:nvPr/>
        </p:nvSpPr>
        <p:spPr bwMode="auto">
          <a:xfrm rot="21327997" flipH="1">
            <a:off x="3282392" y="2563364"/>
            <a:ext cx="1233193" cy="1233185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CCCC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AU" sz="3200" dirty="0"/>
          </a:p>
        </p:txBody>
      </p:sp>
      <p:sp>
        <p:nvSpPr>
          <p:cNvPr id="57" name="Rectangle 86">
            <a:extLst>
              <a:ext uri="{FF2B5EF4-FFF2-40B4-BE49-F238E27FC236}">
                <a16:creationId xmlns:a16="http://schemas.microsoft.com/office/drawing/2014/main" id="{6D35910D-EB33-47FE-A032-A7F37338575B}"/>
              </a:ext>
            </a:extLst>
          </p:cNvPr>
          <p:cNvSpPr/>
          <p:nvPr/>
        </p:nvSpPr>
        <p:spPr>
          <a:xfrm>
            <a:off x="3070988" y="3843365"/>
            <a:ext cx="1656000" cy="575542"/>
          </a:xfrm>
          <a:prstGeom prst="rect">
            <a:avLst/>
          </a:prstGeom>
        </p:spPr>
        <p:txBody>
          <a:bodyPr wrap="square" lIns="0" rIns="0" bIns="97536">
            <a:spAutoFit/>
          </a:bodyPr>
          <a:lstStyle/>
          <a:p>
            <a:pPr algn="ctr"/>
            <a:r>
              <a:rPr lang="en-AU" sz="1400" b="1" dirty="0"/>
              <a:t>Electronics &amp;</a:t>
            </a:r>
            <a:br>
              <a:rPr lang="en-AU" sz="1400" b="1" dirty="0"/>
            </a:br>
            <a:r>
              <a:rPr lang="en-AU" sz="1400" b="1" dirty="0"/>
              <a:t>Electrical</a:t>
            </a:r>
          </a:p>
        </p:txBody>
      </p:sp>
      <p:grpSp>
        <p:nvGrpSpPr>
          <p:cNvPr id="58" name="Group 162">
            <a:extLst>
              <a:ext uri="{FF2B5EF4-FFF2-40B4-BE49-F238E27FC236}">
                <a16:creationId xmlns:a16="http://schemas.microsoft.com/office/drawing/2014/main" id="{6932B0F9-5523-493F-A932-2AE854F420C9}"/>
              </a:ext>
            </a:extLst>
          </p:cNvPr>
          <p:cNvGrpSpPr/>
          <p:nvPr/>
        </p:nvGrpSpPr>
        <p:grpSpPr>
          <a:xfrm>
            <a:off x="5341874" y="2563364"/>
            <a:ext cx="1233193" cy="1233185"/>
            <a:chOff x="855970" y="2943939"/>
            <a:chExt cx="1233193" cy="1233185"/>
          </a:xfrm>
        </p:grpSpPr>
        <p:sp>
          <p:nvSpPr>
            <p:cNvPr id="59" name="Oval 12">
              <a:extLst>
                <a:ext uri="{FF2B5EF4-FFF2-40B4-BE49-F238E27FC236}">
                  <a16:creationId xmlns:a16="http://schemas.microsoft.com/office/drawing/2014/main" id="{50D6A055-EFFE-44A1-ACF6-8103F8459C2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55970" y="2943939"/>
              <a:ext cx="1233193" cy="12331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CCCCC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3200" dirty="0"/>
            </a:p>
          </p:txBody>
        </p:sp>
        <p:pic>
          <p:nvPicPr>
            <p:cNvPr id="60" name="Picture 164" descr="A picture containing sitting, table, cake, white&#10;&#10;Description automatically generated">
              <a:extLst>
                <a:ext uri="{FF2B5EF4-FFF2-40B4-BE49-F238E27FC236}">
                  <a16:creationId xmlns:a16="http://schemas.microsoft.com/office/drawing/2014/main" id="{7F16C3FE-A119-4780-8312-0A45D4FE51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0602" y="3227632"/>
              <a:ext cx="951044" cy="680377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61" name="Rectangle 86">
            <a:extLst>
              <a:ext uri="{FF2B5EF4-FFF2-40B4-BE49-F238E27FC236}">
                <a16:creationId xmlns:a16="http://schemas.microsoft.com/office/drawing/2014/main" id="{22CC4979-3A48-4424-B473-02A9790CF11A}"/>
              </a:ext>
            </a:extLst>
          </p:cNvPr>
          <p:cNvSpPr/>
          <p:nvPr/>
        </p:nvSpPr>
        <p:spPr>
          <a:xfrm>
            <a:off x="5130470" y="3843365"/>
            <a:ext cx="1656000" cy="360099"/>
          </a:xfrm>
          <a:prstGeom prst="rect">
            <a:avLst/>
          </a:prstGeom>
        </p:spPr>
        <p:txBody>
          <a:bodyPr wrap="square" lIns="0" rIns="0" bIns="97536">
            <a:spAutoFit/>
          </a:bodyPr>
          <a:lstStyle/>
          <a:p>
            <a:pPr algn="ctr"/>
            <a:r>
              <a:rPr lang="en-AU" sz="1400" b="1" dirty="0"/>
              <a:t>Transportation</a:t>
            </a:r>
          </a:p>
        </p:txBody>
      </p:sp>
      <p:sp>
        <p:nvSpPr>
          <p:cNvPr id="62" name="Oval 12">
            <a:extLst>
              <a:ext uri="{FF2B5EF4-FFF2-40B4-BE49-F238E27FC236}">
                <a16:creationId xmlns:a16="http://schemas.microsoft.com/office/drawing/2014/main" id="{2C3E541F-EC2E-48C4-8A0A-22C81BFD7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054" y="2538889"/>
            <a:ext cx="1233193" cy="1233185"/>
          </a:xfrm>
          <a:prstGeom prst="ellipse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CCCC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AU" sz="3200" dirty="0"/>
          </a:p>
        </p:txBody>
      </p:sp>
      <p:sp>
        <p:nvSpPr>
          <p:cNvPr id="63" name="Rectangle 86">
            <a:extLst>
              <a:ext uri="{FF2B5EF4-FFF2-40B4-BE49-F238E27FC236}">
                <a16:creationId xmlns:a16="http://schemas.microsoft.com/office/drawing/2014/main" id="{DE9F5C85-2AA5-44BB-A9D4-F7E085E7CDF3}"/>
              </a:ext>
            </a:extLst>
          </p:cNvPr>
          <p:cNvSpPr/>
          <p:nvPr/>
        </p:nvSpPr>
        <p:spPr>
          <a:xfrm>
            <a:off x="1020650" y="3843365"/>
            <a:ext cx="1656000" cy="360099"/>
          </a:xfrm>
          <a:prstGeom prst="rect">
            <a:avLst/>
          </a:prstGeom>
        </p:spPr>
        <p:txBody>
          <a:bodyPr wrap="square" lIns="0" rIns="0" bIns="97536">
            <a:spAutoFit/>
          </a:bodyPr>
          <a:lstStyle/>
          <a:p>
            <a:pPr algn="ctr"/>
            <a:r>
              <a:rPr lang="en-AU" sz="1400" b="1" dirty="0"/>
              <a:t>Metals</a:t>
            </a:r>
          </a:p>
        </p:txBody>
      </p:sp>
      <p:sp>
        <p:nvSpPr>
          <p:cNvPr id="71" name="Oval 12">
            <a:extLst>
              <a:ext uri="{FF2B5EF4-FFF2-40B4-BE49-F238E27FC236}">
                <a16:creationId xmlns:a16="http://schemas.microsoft.com/office/drawing/2014/main" id="{BF233990-9279-4AC8-B453-9E644D833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869" y="2538889"/>
            <a:ext cx="1233193" cy="1233185"/>
          </a:xfrm>
          <a:prstGeom prst="ellipse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CCCC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AU" sz="3200" dirty="0"/>
          </a:p>
        </p:txBody>
      </p:sp>
      <p:sp>
        <p:nvSpPr>
          <p:cNvPr id="80" name="Rectangle 173">
            <a:extLst>
              <a:ext uri="{FF2B5EF4-FFF2-40B4-BE49-F238E27FC236}">
                <a16:creationId xmlns:a16="http://schemas.microsoft.com/office/drawing/2014/main" id="{E4309A12-9718-4718-8983-FA926BEC942E}"/>
              </a:ext>
            </a:extLst>
          </p:cNvPr>
          <p:cNvSpPr/>
          <p:nvPr/>
        </p:nvSpPr>
        <p:spPr>
          <a:xfrm>
            <a:off x="9308465" y="3843365"/>
            <a:ext cx="1656000" cy="575542"/>
          </a:xfrm>
          <a:prstGeom prst="rect">
            <a:avLst/>
          </a:prstGeom>
        </p:spPr>
        <p:txBody>
          <a:bodyPr wrap="square" lIns="0" rIns="0" bIns="97536">
            <a:spAutoFit/>
          </a:bodyPr>
          <a:lstStyle/>
          <a:p>
            <a:pPr algn="ctr"/>
            <a:r>
              <a:rPr lang="en-AU" sz="1400" b="1" dirty="0"/>
              <a:t>Academia &amp; Research Institutes</a:t>
            </a:r>
          </a:p>
        </p:txBody>
      </p:sp>
      <p:sp>
        <p:nvSpPr>
          <p:cNvPr id="89" name="Rectangle 86">
            <a:extLst>
              <a:ext uri="{FF2B5EF4-FFF2-40B4-BE49-F238E27FC236}">
                <a16:creationId xmlns:a16="http://schemas.microsoft.com/office/drawing/2014/main" id="{A2C91121-1608-4CDF-88C0-7E097AEC0025}"/>
              </a:ext>
            </a:extLst>
          </p:cNvPr>
          <p:cNvSpPr/>
          <p:nvPr/>
        </p:nvSpPr>
        <p:spPr>
          <a:xfrm>
            <a:off x="7217384" y="3843365"/>
            <a:ext cx="1656000" cy="360099"/>
          </a:xfrm>
          <a:prstGeom prst="rect">
            <a:avLst/>
          </a:prstGeom>
        </p:spPr>
        <p:txBody>
          <a:bodyPr wrap="square" lIns="0" rIns="0" bIns="97536">
            <a:spAutoFit/>
          </a:bodyPr>
          <a:lstStyle/>
          <a:p>
            <a:pPr algn="ctr"/>
            <a:r>
              <a:rPr lang="en-AU" sz="1400" b="1" dirty="0"/>
              <a:t>Medical Device</a:t>
            </a:r>
          </a:p>
        </p:txBody>
      </p:sp>
      <p:sp>
        <p:nvSpPr>
          <p:cNvPr id="90" name="Rectangle: Rounded Corners 1">
            <a:extLst>
              <a:ext uri="{FF2B5EF4-FFF2-40B4-BE49-F238E27FC236}">
                <a16:creationId xmlns:a16="http://schemas.microsoft.com/office/drawing/2014/main" id="{9D84F908-D70E-42BB-A507-7B0475796976}"/>
              </a:ext>
            </a:extLst>
          </p:cNvPr>
          <p:cNvSpPr/>
          <p:nvPr/>
        </p:nvSpPr>
        <p:spPr>
          <a:xfrm>
            <a:off x="2598442" y="1059259"/>
            <a:ext cx="6778747" cy="930005"/>
          </a:xfrm>
          <a:prstGeom prst="roundRect">
            <a:avLst/>
          </a:prstGeom>
          <a:solidFill>
            <a:schemeClr val="bg1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9421C35-AC28-4BE1-ABCD-122DB9FE9D45}"/>
              </a:ext>
            </a:extLst>
          </p:cNvPr>
          <p:cNvGrpSpPr/>
          <p:nvPr/>
        </p:nvGrpSpPr>
        <p:grpSpPr>
          <a:xfrm>
            <a:off x="6130420" y="1210456"/>
            <a:ext cx="1307224" cy="627610"/>
            <a:chOff x="3247180" y="3296105"/>
            <a:chExt cx="1307224" cy="627610"/>
          </a:xfrm>
        </p:grpSpPr>
        <p:sp>
          <p:nvSpPr>
            <p:cNvPr id="96" name="Oval 12">
              <a:extLst>
                <a:ext uri="{FF2B5EF4-FFF2-40B4-BE49-F238E27FC236}">
                  <a16:creationId xmlns:a16="http://schemas.microsoft.com/office/drawing/2014/main" id="{90A992E6-F153-4FF9-BCEF-FD98646873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47180" y="3296105"/>
              <a:ext cx="627607" cy="627610"/>
            </a:xfrm>
            <a:prstGeom prst="ellipse">
              <a:avLst/>
            </a:pr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3200" dirty="0"/>
            </a:p>
          </p:txBody>
        </p: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B1C3E943-5993-4170-9822-1E1B2DA2566F}"/>
                </a:ext>
              </a:extLst>
            </p:cNvPr>
            <p:cNvGrpSpPr/>
            <p:nvPr/>
          </p:nvGrpSpPr>
          <p:grpSpPr>
            <a:xfrm>
              <a:off x="3414460" y="3431028"/>
              <a:ext cx="1139944" cy="368559"/>
              <a:chOff x="6284647" y="1146452"/>
              <a:chExt cx="1139944" cy="368559"/>
            </a:xfrm>
          </p:grpSpPr>
          <p:sp>
            <p:nvSpPr>
              <p:cNvPr id="99" name="Rectangle 113">
                <a:extLst>
                  <a:ext uri="{FF2B5EF4-FFF2-40B4-BE49-F238E27FC236}">
                    <a16:creationId xmlns:a16="http://schemas.microsoft.com/office/drawing/2014/main" id="{7593D0B5-A949-49C1-955D-2057BCD80285}"/>
                  </a:ext>
                </a:extLst>
              </p:cNvPr>
              <p:cNvSpPr/>
              <p:nvPr/>
            </p:nvSpPr>
            <p:spPr>
              <a:xfrm>
                <a:off x="6739788" y="1186835"/>
                <a:ext cx="68480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1200" dirty="0"/>
                  <a:t>Quality</a:t>
                </a:r>
              </a:p>
            </p:txBody>
          </p:sp>
          <p:grpSp>
            <p:nvGrpSpPr>
              <p:cNvPr id="100" name="Group 218">
                <a:extLst>
                  <a:ext uri="{FF2B5EF4-FFF2-40B4-BE49-F238E27FC236}">
                    <a16:creationId xmlns:a16="http://schemas.microsoft.com/office/drawing/2014/main" id="{56C2E0EF-DA7D-4625-AEC6-502C19766FE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4647" y="1146452"/>
                <a:ext cx="296723" cy="368559"/>
                <a:chOff x="7502997" y="4427134"/>
                <a:chExt cx="403217" cy="508152"/>
              </a:xfrm>
            </p:grpSpPr>
            <p:sp>
              <p:nvSpPr>
                <p:cNvPr id="101" name="Freeform 32">
                  <a:extLst>
                    <a:ext uri="{FF2B5EF4-FFF2-40B4-BE49-F238E27FC236}">
                      <a16:creationId xmlns:a16="http://schemas.microsoft.com/office/drawing/2014/main" id="{836E3014-459C-41FA-A200-5E8E3933AEE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502997" y="4427134"/>
                  <a:ext cx="403217" cy="508152"/>
                </a:xfrm>
                <a:custGeom>
                  <a:avLst/>
                  <a:gdLst>
                    <a:gd name="T0" fmla="*/ 1320 w 1391"/>
                    <a:gd name="T1" fmla="*/ 744 h 1753"/>
                    <a:gd name="T2" fmla="*/ 1391 w 1391"/>
                    <a:gd name="T3" fmla="*/ 678 h 1753"/>
                    <a:gd name="T4" fmla="*/ 1320 w 1391"/>
                    <a:gd name="T5" fmla="*/ 614 h 1753"/>
                    <a:gd name="T6" fmla="*/ 1377 w 1391"/>
                    <a:gd name="T7" fmla="*/ 536 h 1753"/>
                    <a:gd name="T8" fmla="*/ 1294 w 1391"/>
                    <a:gd name="T9" fmla="*/ 489 h 1753"/>
                    <a:gd name="T10" fmla="*/ 1332 w 1391"/>
                    <a:gd name="T11" fmla="*/ 402 h 1753"/>
                    <a:gd name="T12" fmla="*/ 1242 w 1391"/>
                    <a:gd name="T13" fmla="*/ 371 h 1753"/>
                    <a:gd name="T14" fmla="*/ 1261 w 1391"/>
                    <a:gd name="T15" fmla="*/ 276 h 1753"/>
                    <a:gd name="T16" fmla="*/ 1167 w 1391"/>
                    <a:gd name="T17" fmla="*/ 267 h 1753"/>
                    <a:gd name="T18" fmla="*/ 1164 w 1391"/>
                    <a:gd name="T19" fmla="*/ 170 h 1753"/>
                    <a:gd name="T20" fmla="*/ 1070 w 1391"/>
                    <a:gd name="T21" fmla="*/ 180 h 1753"/>
                    <a:gd name="T22" fmla="*/ 1049 w 1391"/>
                    <a:gd name="T23" fmla="*/ 88 h 1753"/>
                    <a:gd name="T24" fmla="*/ 959 w 1391"/>
                    <a:gd name="T25" fmla="*/ 116 h 1753"/>
                    <a:gd name="T26" fmla="*/ 919 w 1391"/>
                    <a:gd name="T27" fmla="*/ 28 h 1753"/>
                    <a:gd name="T28" fmla="*/ 836 w 1391"/>
                    <a:gd name="T29" fmla="*/ 76 h 1753"/>
                    <a:gd name="T30" fmla="*/ 779 w 1391"/>
                    <a:gd name="T31" fmla="*/ 0 h 1753"/>
                    <a:gd name="T32" fmla="*/ 709 w 1391"/>
                    <a:gd name="T33" fmla="*/ 62 h 1753"/>
                    <a:gd name="T34" fmla="*/ 635 w 1391"/>
                    <a:gd name="T35" fmla="*/ 0 h 1753"/>
                    <a:gd name="T36" fmla="*/ 579 w 1391"/>
                    <a:gd name="T37" fmla="*/ 76 h 1753"/>
                    <a:gd name="T38" fmla="*/ 496 w 1391"/>
                    <a:gd name="T39" fmla="*/ 28 h 1753"/>
                    <a:gd name="T40" fmla="*/ 456 w 1391"/>
                    <a:gd name="T41" fmla="*/ 116 h 1753"/>
                    <a:gd name="T42" fmla="*/ 366 w 1391"/>
                    <a:gd name="T43" fmla="*/ 88 h 1753"/>
                    <a:gd name="T44" fmla="*/ 345 w 1391"/>
                    <a:gd name="T45" fmla="*/ 180 h 1753"/>
                    <a:gd name="T46" fmla="*/ 250 w 1391"/>
                    <a:gd name="T47" fmla="*/ 170 h 1753"/>
                    <a:gd name="T48" fmla="*/ 248 w 1391"/>
                    <a:gd name="T49" fmla="*/ 267 h 1753"/>
                    <a:gd name="T50" fmla="*/ 153 w 1391"/>
                    <a:gd name="T51" fmla="*/ 276 h 1753"/>
                    <a:gd name="T52" fmla="*/ 172 w 1391"/>
                    <a:gd name="T53" fmla="*/ 371 h 1753"/>
                    <a:gd name="T54" fmla="*/ 83 w 1391"/>
                    <a:gd name="T55" fmla="*/ 402 h 1753"/>
                    <a:gd name="T56" fmla="*/ 120 w 1391"/>
                    <a:gd name="T57" fmla="*/ 489 h 1753"/>
                    <a:gd name="T58" fmla="*/ 38 w 1391"/>
                    <a:gd name="T59" fmla="*/ 536 h 1753"/>
                    <a:gd name="T60" fmla="*/ 94 w 1391"/>
                    <a:gd name="T61" fmla="*/ 614 h 1753"/>
                    <a:gd name="T62" fmla="*/ 24 w 1391"/>
                    <a:gd name="T63" fmla="*/ 678 h 1753"/>
                    <a:gd name="T64" fmla="*/ 94 w 1391"/>
                    <a:gd name="T65" fmla="*/ 744 h 1753"/>
                    <a:gd name="T66" fmla="*/ 38 w 1391"/>
                    <a:gd name="T67" fmla="*/ 822 h 1753"/>
                    <a:gd name="T68" fmla="*/ 120 w 1391"/>
                    <a:gd name="T69" fmla="*/ 869 h 1753"/>
                    <a:gd name="T70" fmla="*/ 83 w 1391"/>
                    <a:gd name="T71" fmla="*/ 957 h 1753"/>
                    <a:gd name="T72" fmla="*/ 172 w 1391"/>
                    <a:gd name="T73" fmla="*/ 988 h 1753"/>
                    <a:gd name="T74" fmla="*/ 153 w 1391"/>
                    <a:gd name="T75" fmla="*/ 1082 h 1753"/>
                    <a:gd name="T76" fmla="*/ 212 w 1391"/>
                    <a:gd name="T77" fmla="*/ 1087 h 1753"/>
                    <a:gd name="T78" fmla="*/ 0 w 1391"/>
                    <a:gd name="T79" fmla="*/ 1524 h 1753"/>
                    <a:gd name="T80" fmla="*/ 283 w 1391"/>
                    <a:gd name="T81" fmla="*/ 1538 h 1753"/>
                    <a:gd name="T82" fmla="*/ 472 w 1391"/>
                    <a:gd name="T83" fmla="*/ 1753 h 1753"/>
                    <a:gd name="T84" fmla="*/ 685 w 1391"/>
                    <a:gd name="T85" fmla="*/ 1316 h 1753"/>
                    <a:gd name="T86" fmla="*/ 709 w 1391"/>
                    <a:gd name="T87" fmla="*/ 1297 h 1753"/>
                    <a:gd name="T88" fmla="*/ 737 w 1391"/>
                    <a:gd name="T89" fmla="*/ 1323 h 1753"/>
                    <a:gd name="T90" fmla="*/ 883 w 1391"/>
                    <a:gd name="T91" fmla="*/ 1647 h 1753"/>
                    <a:gd name="T92" fmla="*/ 1061 w 1391"/>
                    <a:gd name="T93" fmla="*/ 1443 h 1753"/>
                    <a:gd name="T94" fmla="*/ 1335 w 1391"/>
                    <a:gd name="T95" fmla="*/ 1441 h 1753"/>
                    <a:gd name="T96" fmla="*/ 1174 w 1391"/>
                    <a:gd name="T97" fmla="*/ 1091 h 1753"/>
                    <a:gd name="T98" fmla="*/ 1261 w 1391"/>
                    <a:gd name="T99" fmla="*/ 1082 h 1753"/>
                    <a:gd name="T100" fmla="*/ 1242 w 1391"/>
                    <a:gd name="T101" fmla="*/ 988 h 1753"/>
                    <a:gd name="T102" fmla="*/ 1332 w 1391"/>
                    <a:gd name="T103" fmla="*/ 957 h 1753"/>
                    <a:gd name="T104" fmla="*/ 1294 w 1391"/>
                    <a:gd name="T105" fmla="*/ 869 h 1753"/>
                    <a:gd name="T106" fmla="*/ 1377 w 1391"/>
                    <a:gd name="T107" fmla="*/ 822 h 1753"/>
                    <a:gd name="T108" fmla="*/ 1320 w 1391"/>
                    <a:gd name="T109" fmla="*/ 744 h 1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1" h="1753">
                      <a:moveTo>
                        <a:pt x="1320" y="744"/>
                      </a:moveTo>
                      <a:lnTo>
                        <a:pt x="1391" y="678"/>
                      </a:lnTo>
                      <a:lnTo>
                        <a:pt x="1320" y="614"/>
                      </a:lnTo>
                      <a:lnTo>
                        <a:pt x="1377" y="536"/>
                      </a:lnTo>
                      <a:lnTo>
                        <a:pt x="1294" y="489"/>
                      </a:lnTo>
                      <a:lnTo>
                        <a:pt x="1332" y="402"/>
                      </a:lnTo>
                      <a:lnTo>
                        <a:pt x="1242" y="371"/>
                      </a:lnTo>
                      <a:lnTo>
                        <a:pt x="1261" y="276"/>
                      </a:lnTo>
                      <a:lnTo>
                        <a:pt x="1167" y="267"/>
                      </a:lnTo>
                      <a:lnTo>
                        <a:pt x="1164" y="170"/>
                      </a:lnTo>
                      <a:lnTo>
                        <a:pt x="1070" y="180"/>
                      </a:lnTo>
                      <a:lnTo>
                        <a:pt x="1049" y="88"/>
                      </a:lnTo>
                      <a:lnTo>
                        <a:pt x="959" y="116"/>
                      </a:lnTo>
                      <a:lnTo>
                        <a:pt x="919" y="28"/>
                      </a:lnTo>
                      <a:lnTo>
                        <a:pt x="836" y="76"/>
                      </a:lnTo>
                      <a:lnTo>
                        <a:pt x="779" y="0"/>
                      </a:lnTo>
                      <a:lnTo>
                        <a:pt x="709" y="62"/>
                      </a:lnTo>
                      <a:lnTo>
                        <a:pt x="635" y="0"/>
                      </a:lnTo>
                      <a:lnTo>
                        <a:pt x="579" y="76"/>
                      </a:lnTo>
                      <a:lnTo>
                        <a:pt x="496" y="28"/>
                      </a:lnTo>
                      <a:lnTo>
                        <a:pt x="456" y="116"/>
                      </a:lnTo>
                      <a:lnTo>
                        <a:pt x="366" y="88"/>
                      </a:lnTo>
                      <a:lnTo>
                        <a:pt x="345" y="180"/>
                      </a:lnTo>
                      <a:lnTo>
                        <a:pt x="250" y="170"/>
                      </a:lnTo>
                      <a:lnTo>
                        <a:pt x="248" y="267"/>
                      </a:lnTo>
                      <a:lnTo>
                        <a:pt x="153" y="276"/>
                      </a:lnTo>
                      <a:lnTo>
                        <a:pt x="172" y="371"/>
                      </a:lnTo>
                      <a:lnTo>
                        <a:pt x="83" y="402"/>
                      </a:lnTo>
                      <a:lnTo>
                        <a:pt x="120" y="489"/>
                      </a:lnTo>
                      <a:lnTo>
                        <a:pt x="38" y="536"/>
                      </a:lnTo>
                      <a:lnTo>
                        <a:pt x="94" y="614"/>
                      </a:lnTo>
                      <a:lnTo>
                        <a:pt x="24" y="678"/>
                      </a:lnTo>
                      <a:lnTo>
                        <a:pt x="94" y="744"/>
                      </a:lnTo>
                      <a:lnTo>
                        <a:pt x="38" y="822"/>
                      </a:lnTo>
                      <a:lnTo>
                        <a:pt x="120" y="869"/>
                      </a:lnTo>
                      <a:lnTo>
                        <a:pt x="83" y="957"/>
                      </a:lnTo>
                      <a:lnTo>
                        <a:pt x="172" y="988"/>
                      </a:lnTo>
                      <a:lnTo>
                        <a:pt x="153" y="1082"/>
                      </a:lnTo>
                      <a:lnTo>
                        <a:pt x="212" y="1087"/>
                      </a:lnTo>
                      <a:lnTo>
                        <a:pt x="0" y="1524"/>
                      </a:lnTo>
                      <a:lnTo>
                        <a:pt x="283" y="1538"/>
                      </a:lnTo>
                      <a:lnTo>
                        <a:pt x="472" y="1753"/>
                      </a:lnTo>
                      <a:lnTo>
                        <a:pt x="685" y="1316"/>
                      </a:lnTo>
                      <a:lnTo>
                        <a:pt x="709" y="1297"/>
                      </a:lnTo>
                      <a:lnTo>
                        <a:pt x="737" y="1323"/>
                      </a:lnTo>
                      <a:lnTo>
                        <a:pt x="883" y="1647"/>
                      </a:lnTo>
                      <a:lnTo>
                        <a:pt x="1061" y="1443"/>
                      </a:lnTo>
                      <a:lnTo>
                        <a:pt x="1335" y="1441"/>
                      </a:lnTo>
                      <a:lnTo>
                        <a:pt x="1174" y="1091"/>
                      </a:lnTo>
                      <a:lnTo>
                        <a:pt x="1261" y="1082"/>
                      </a:lnTo>
                      <a:lnTo>
                        <a:pt x="1242" y="988"/>
                      </a:lnTo>
                      <a:lnTo>
                        <a:pt x="1332" y="957"/>
                      </a:lnTo>
                      <a:lnTo>
                        <a:pt x="1294" y="869"/>
                      </a:lnTo>
                      <a:lnTo>
                        <a:pt x="1377" y="822"/>
                      </a:lnTo>
                      <a:lnTo>
                        <a:pt x="1320" y="744"/>
                      </a:lnTo>
                      <a:close/>
                    </a:path>
                  </a:pathLst>
                </a:custGeom>
                <a:noFill/>
                <a:ln w="15875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3200" dirty="0"/>
                </a:p>
              </p:txBody>
            </p:sp>
            <p:sp>
              <p:nvSpPr>
                <p:cNvPr id="102" name="Oval 33">
                  <a:extLst>
                    <a:ext uri="{FF2B5EF4-FFF2-40B4-BE49-F238E27FC236}">
                      <a16:creationId xmlns:a16="http://schemas.microsoft.com/office/drawing/2014/main" id="{FDC1DD1B-0C10-486A-8B76-6C9614368D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4026" y="4505984"/>
                  <a:ext cx="228132" cy="227842"/>
                </a:xfrm>
                <a:prstGeom prst="ellipse">
                  <a:avLst/>
                </a:prstGeom>
                <a:noFill/>
                <a:ln w="15875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3200" dirty="0"/>
                </a:p>
              </p:txBody>
            </p:sp>
          </p:grpSp>
        </p:grpSp>
      </p:grpSp>
      <p:sp>
        <p:nvSpPr>
          <p:cNvPr id="103" name="Oval 105">
            <a:extLst>
              <a:ext uri="{FF2B5EF4-FFF2-40B4-BE49-F238E27FC236}">
                <a16:creationId xmlns:a16="http://schemas.microsoft.com/office/drawing/2014/main" id="{D47722C6-7F85-45CA-BE68-EEFBA3F70749}"/>
              </a:ext>
            </a:extLst>
          </p:cNvPr>
          <p:cNvSpPr>
            <a:spLocks noChangeAspect="1"/>
          </p:cNvSpPr>
          <p:nvPr/>
        </p:nvSpPr>
        <p:spPr>
          <a:xfrm>
            <a:off x="7760304" y="1211061"/>
            <a:ext cx="626400" cy="626400"/>
          </a:xfrm>
          <a:prstGeom prst="ellipse">
            <a:avLst/>
          </a:prstGeom>
          <a:solidFill>
            <a:srgbClr val="99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/>
          </a:p>
        </p:txBody>
      </p:sp>
      <p:sp>
        <p:nvSpPr>
          <p:cNvPr id="104" name="Rectangle 104">
            <a:extLst>
              <a:ext uri="{FF2B5EF4-FFF2-40B4-BE49-F238E27FC236}">
                <a16:creationId xmlns:a16="http://schemas.microsoft.com/office/drawing/2014/main" id="{7636EA56-8EFB-4526-8FC2-7AC882698BD6}"/>
              </a:ext>
            </a:extLst>
          </p:cNvPr>
          <p:cNvSpPr/>
          <p:nvPr/>
        </p:nvSpPr>
        <p:spPr>
          <a:xfrm>
            <a:off x="8401240" y="1296211"/>
            <a:ext cx="750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/>
              <a:t>Failure </a:t>
            </a:r>
            <a:br>
              <a:rPr lang="en-AU" sz="1200" dirty="0"/>
            </a:br>
            <a:r>
              <a:rPr lang="en-AU" sz="1200" dirty="0"/>
              <a:t>analysis</a:t>
            </a:r>
          </a:p>
        </p:txBody>
      </p: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E63D7F16-EF52-4CEA-8DAC-F665D8B614E0}"/>
              </a:ext>
            </a:extLst>
          </p:cNvPr>
          <p:cNvGrpSpPr/>
          <p:nvPr/>
        </p:nvGrpSpPr>
        <p:grpSpPr>
          <a:xfrm>
            <a:off x="2753426" y="1210456"/>
            <a:ext cx="1570402" cy="627611"/>
            <a:chOff x="3122109" y="1162045"/>
            <a:chExt cx="1570402" cy="627611"/>
          </a:xfrm>
        </p:grpSpPr>
        <p:grpSp>
          <p:nvGrpSpPr>
            <p:cNvPr id="106" name="Group 77">
              <a:extLst>
                <a:ext uri="{FF2B5EF4-FFF2-40B4-BE49-F238E27FC236}">
                  <a16:creationId xmlns:a16="http://schemas.microsoft.com/office/drawing/2014/main" id="{947D1AF7-833B-4106-B6C8-4494505BD6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2109" y="1162045"/>
              <a:ext cx="627606" cy="627611"/>
              <a:chOff x="5107859" y="2826626"/>
              <a:chExt cx="352333" cy="352335"/>
            </a:xfrm>
          </p:grpSpPr>
          <p:sp>
            <p:nvSpPr>
              <p:cNvPr id="108" name="Oval 12">
                <a:extLst>
                  <a:ext uri="{FF2B5EF4-FFF2-40B4-BE49-F238E27FC236}">
                    <a16:creationId xmlns:a16="http://schemas.microsoft.com/office/drawing/2014/main" id="{4BD98A01-7687-495F-8C49-D7FFA6575CD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107859" y="2826626"/>
                <a:ext cx="352333" cy="352335"/>
              </a:xfrm>
              <a:prstGeom prst="ellipse">
                <a:avLst/>
              </a:pr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3200" dirty="0"/>
              </a:p>
            </p:txBody>
          </p:sp>
          <p:sp>
            <p:nvSpPr>
              <p:cNvPr id="119" name="Freeform 33">
                <a:extLst>
                  <a:ext uri="{FF2B5EF4-FFF2-40B4-BE49-F238E27FC236}">
                    <a16:creationId xmlns:a16="http://schemas.microsoft.com/office/drawing/2014/main" id="{AFDF8C78-A7CD-4BFD-8EF4-22837B08C31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142319" y="2858881"/>
                <a:ext cx="276602" cy="294891"/>
              </a:xfrm>
              <a:custGeom>
                <a:avLst/>
                <a:gdLst>
                  <a:gd name="T0" fmla="*/ 352 w 847"/>
                  <a:gd name="T1" fmla="*/ 452 h 903"/>
                  <a:gd name="T2" fmla="*/ 495 w 847"/>
                  <a:gd name="T3" fmla="*/ 452 h 903"/>
                  <a:gd name="T4" fmla="*/ 423 w 847"/>
                  <a:gd name="T5" fmla="*/ 495 h 903"/>
                  <a:gd name="T6" fmla="*/ 423 w 847"/>
                  <a:gd name="T7" fmla="*/ 409 h 903"/>
                  <a:gd name="T8" fmla="*/ 423 w 847"/>
                  <a:gd name="T9" fmla="*/ 495 h 903"/>
                  <a:gd name="T10" fmla="*/ 814 w 847"/>
                  <a:gd name="T11" fmla="*/ 226 h 903"/>
                  <a:gd name="T12" fmla="*/ 559 w 847"/>
                  <a:gd name="T13" fmla="*/ 217 h 903"/>
                  <a:gd name="T14" fmla="*/ 288 w 847"/>
                  <a:gd name="T15" fmla="*/ 217 h 903"/>
                  <a:gd name="T16" fmla="*/ 33 w 847"/>
                  <a:gd name="T17" fmla="*/ 226 h 903"/>
                  <a:gd name="T18" fmla="*/ 94 w 847"/>
                  <a:gd name="T19" fmla="*/ 509 h 903"/>
                  <a:gd name="T20" fmla="*/ 129 w 847"/>
                  <a:gd name="T21" fmla="*/ 717 h 903"/>
                  <a:gd name="T22" fmla="*/ 423 w 847"/>
                  <a:gd name="T23" fmla="*/ 903 h 903"/>
                  <a:gd name="T24" fmla="*/ 717 w 847"/>
                  <a:gd name="T25" fmla="*/ 717 h 903"/>
                  <a:gd name="T26" fmla="*/ 814 w 847"/>
                  <a:gd name="T27" fmla="*/ 677 h 903"/>
                  <a:gd name="T28" fmla="*/ 129 w 847"/>
                  <a:gd name="T29" fmla="*/ 689 h 903"/>
                  <a:gd name="T30" fmla="*/ 57 w 847"/>
                  <a:gd name="T31" fmla="*/ 663 h 903"/>
                  <a:gd name="T32" fmla="*/ 174 w 847"/>
                  <a:gd name="T33" fmla="*/ 471 h 903"/>
                  <a:gd name="T34" fmla="*/ 283 w 847"/>
                  <a:gd name="T35" fmla="*/ 658 h 903"/>
                  <a:gd name="T36" fmla="*/ 267 w 847"/>
                  <a:gd name="T37" fmla="*/ 505 h 903"/>
                  <a:gd name="T38" fmla="*/ 267 w 847"/>
                  <a:gd name="T39" fmla="*/ 399 h 903"/>
                  <a:gd name="T40" fmla="*/ 267 w 847"/>
                  <a:gd name="T41" fmla="*/ 505 h 903"/>
                  <a:gd name="T42" fmla="*/ 175 w 847"/>
                  <a:gd name="T43" fmla="*/ 433 h 903"/>
                  <a:gd name="T44" fmla="*/ 129 w 847"/>
                  <a:gd name="T45" fmla="*/ 215 h 903"/>
                  <a:gd name="T46" fmla="*/ 269 w 847"/>
                  <a:gd name="T47" fmla="*/ 362 h 903"/>
                  <a:gd name="T48" fmla="*/ 502 w 847"/>
                  <a:gd name="T49" fmla="*/ 315 h 903"/>
                  <a:gd name="T50" fmla="*/ 537 w 847"/>
                  <a:gd name="T51" fmla="*/ 255 h 903"/>
                  <a:gd name="T52" fmla="*/ 423 w 847"/>
                  <a:gd name="T53" fmla="*/ 29 h 903"/>
                  <a:gd name="T54" fmla="*/ 423 w 847"/>
                  <a:gd name="T55" fmla="*/ 273 h 903"/>
                  <a:gd name="T56" fmla="*/ 423 w 847"/>
                  <a:gd name="T57" fmla="*/ 29 h 903"/>
                  <a:gd name="T58" fmla="*/ 391 w 847"/>
                  <a:gd name="T59" fmla="*/ 290 h 903"/>
                  <a:gd name="T60" fmla="*/ 299 w 847"/>
                  <a:gd name="T61" fmla="*/ 343 h 903"/>
                  <a:gd name="T62" fmla="*/ 299 w 847"/>
                  <a:gd name="T63" fmla="*/ 561 h 903"/>
                  <a:gd name="T64" fmla="*/ 391 w 847"/>
                  <a:gd name="T65" fmla="*/ 614 h 903"/>
                  <a:gd name="T66" fmla="*/ 299 w 847"/>
                  <a:gd name="T67" fmla="*/ 561 h 903"/>
                  <a:gd name="T68" fmla="*/ 315 w 847"/>
                  <a:gd name="T69" fmla="*/ 677 h 903"/>
                  <a:gd name="T70" fmla="*/ 532 w 847"/>
                  <a:gd name="T71" fmla="*/ 677 h 903"/>
                  <a:gd name="T72" fmla="*/ 537 w 847"/>
                  <a:gd name="T73" fmla="*/ 648 h 903"/>
                  <a:gd name="T74" fmla="*/ 502 w 847"/>
                  <a:gd name="T75" fmla="*/ 588 h 903"/>
                  <a:gd name="T76" fmla="*/ 537 w 847"/>
                  <a:gd name="T77" fmla="*/ 648 h 903"/>
                  <a:gd name="T78" fmla="*/ 488 w 847"/>
                  <a:gd name="T79" fmla="*/ 563 h 903"/>
                  <a:gd name="T80" fmla="*/ 359 w 847"/>
                  <a:gd name="T81" fmla="*/ 563 h 903"/>
                  <a:gd name="T82" fmla="*/ 294 w 847"/>
                  <a:gd name="T83" fmla="*/ 452 h 903"/>
                  <a:gd name="T84" fmla="*/ 359 w 847"/>
                  <a:gd name="T85" fmla="*/ 340 h 903"/>
                  <a:gd name="T86" fmla="*/ 488 w 847"/>
                  <a:gd name="T87" fmla="*/ 340 h 903"/>
                  <a:gd name="T88" fmla="*/ 552 w 847"/>
                  <a:gd name="T89" fmla="*/ 452 h 903"/>
                  <a:gd name="T90" fmla="*/ 717 w 847"/>
                  <a:gd name="T91" fmla="*/ 215 h 903"/>
                  <a:gd name="T92" fmla="*/ 672 w 847"/>
                  <a:gd name="T93" fmla="*/ 433 h 903"/>
                  <a:gd name="T94" fmla="*/ 564 w 847"/>
                  <a:gd name="T95" fmla="*/ 245 h 903"/>
                  <a:gd name="T96" fmla="*/ 580 w 847"/>
                  <a:gd name="T97" fmla="*/ 399 h 903"/>
                  <a:gd name="T98" fmla="*/ 580 w 847"/>
                  <a:gd name="T99" fmla="*/ 505 h 903"/>
                  <a:gd name="T100" fmla="*/ 580 w 847"/>
                  <a:gd name="T101" fmla="*/ 399 h 903"/>
                  <a:gd name="T102" fmla="*/ 717 w 847"/>
                  <a:gd name="T103" fmla="*/ 689 h 903"/>
                  <a:gd name="T104" fmla="*/ 564 w 847"/>
                  <a:gd name="T105" fmla="*/ 658 h 903"/>
                  <a:gd name="T106" fmla="*/ 672 w 847"/>
                  <a:gd name="T107" fmla="*/ 471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47" h="903">
                    <a:moveTo>
                      <a:pt x="423" y="380"/>
                    </a:moveTo>
                    <a:cubicBezTo>
                      <a:pt x="384" y="380"/>
                      <a:pt x="352" y="412"/>
                      <a:pt x="352" y="452"/>
                    </a:cubicBezTo>
                    <a:cubicBezTo>
                      <a:pt x="352" y="491"/>
                      <a:pt x="384" y="523"/>
                      <a:pt x="423" y="523"/>
                    </a:cubicBezTo>
                    <a:cubicBezTo>
                      <a:pt x="463" y="523"/>
                      <a:pt x="495" y="491"/>
                      <a:pt x="495" y="452"/>
                    </a:cubicBezTo>
                    <a:cubicBezTo>
                      <a:pt x="495" y="412"/>
                      <a:pt x="463" y="380"/>
                      <a:pt x="423" y="380"/>
                    </a:cubicBezTo>
                    <a:close/>
                    <a:moveTo>
                      <a:pt x="423" y="495"/>
                    </a:moveTo>
                    <a:cubicBezTo>
                      <a:pt x="400" y="495"/>
                      <a:pt x="380" y="475"/>
                      <a:pt x="380" y="452"/>
                    </a:cubicBezTo>
                    <a:cubicBezTo>
                      <a:pt x="380" y="428"/>
                      <a:pt x="400" y="409"/>
                      <a:pt x="423" y="409"/>
                    </a:cubicBezTo>
                    <a:cubicBezTo>
                      <a:pt x="447" y="409"/>
                      <a:pt x="466" y="428"/>
                      <a:pt x="466" y="452"/>
                    </a:cubicBezTo>
                    <a:cubicBezTo>
                      <a:pt x="466" y="475"/>
                      <a:pt x="447" y="495"/>
                      <a:pt x="423" y="495"/>
                    </a:cubicBezTo>
                    <a:close/>
                    <a:moveTo>
                      <a:pt x="695" y="452"/>
                    </a:moveTo>
                    <a:cubicBezTo>
                      <a:pt x="789" y="368"/>
                      <a:pt x="847" y="282"/>
                      <a:pt x="814" y="226"/>
                    </a:cubicBezTo>
                    <a:cubicBezTo>
                      <a:pt x="804" y="208"/>
                      <a:pt x="778" y="186"/>
                      <a:pt x="717" y="186"/>
                    </a:cubicBezTo>
                    <a:cubicBezTo>
                      <a:pt x="674" y="186"/>
                      <a:pt x="619" y="197"/>
                      <a:pt x="559" y="217"/>
                    </a:cubicBezTo>
                    <a:cubicBezTo>
                      <a:pt x="534" y="93"/>
                      <a:pt x="488" y="0"/>
                      <a:pt x="423" y="0"/>
                    </a:cubicBezTo>
                    <a:cubicBezTo>
                      <a:pt x="359" y="0"/>
                      <a:pt x="313" y="93"/>
                      <a:pt x="288" y="217"/>
                    </a:cubicBezTo>
                    <a:cubicBezTo>
                      <a:pt x="228" y="197"/>
                      <a:pt x="173" y="186"/>
                      <a:pt x="129" y="186"/>
                    </a:cubicBezTo>
                    <a:cubicBezTo>
                      <a:pt x="68" y="186"/>
                      <a:pt x="43" y="208"/>
                      <a:pt x="33" y="226"/>
                    </a:cubicBezTo>
                    <a:cubicBezTo>
                      <a:pt x="0" y="282"/>
                      <a:pt x="58" y="368"/>
                      <a:pt x="152" y="452"/>
                    </a:cubicBezTo>
                    <a:cubicBezTo>
                      <a:pt x="131" y="471"/>
                      <a:pt x="111" y="490"/>
                      <a:pt x="94" y="509"/>
                    </a:cubicBezTo>
                    <a:cubicBezTo>
                      <a:pt x="31" y="580"/>
                      <a:pt x="10" y="638"/>
                      <a:pt x="32" y="677"/>
                    </a:cubicBezTo>
                    <a:cubicBezTo>
                      <a:pt x="43" y="696"/>
                      <a:pt x="68" y="717"/>
                      <a:pt x="129" y="717"/>
                    </a:cubicBezTo>
                    <a:cubicBezTo>
                      <a:pt x="173" y="717"/>
                      <a:pt x="228" y="706"/>
                      <a:pt x="288" y="686"/>
                    </a:cubicBezTo>
                    <a:cubicBezTo>
                      <a:pt x="313" y="810"/>
                      <a:pt x="359" y="903"/>
                      <a:pt x="423" y="903"/>
                    </a:cubicBezTo>
                    <a:cubicBezTo>
                      <a:pt x="488" y="903"/>
                      <a:pt x="534" y="810"/>
                      <a:pt x="559" y="686"/>
                    </a:cubicBezTo>
                    <a:cubicBezTo>
                      <a:pt x="619" y="706"/>
                      <a:pt x="674" y="717"/>
                      <a:pt x="717" y="717"/>
                    </a:cubicBezTo>
                    <a:cubicBezTo>
                      <a:pt x="717" y="717"/>
                      <a:pt x="717" y="717"/>
                      <a:pt x="717" y="717"/>
                    </a:cubicBezTo>
                    <a:cubicBezTo>
                      <a:pt x="778" y="717"/>
                      <a:pt x="804" y="696"/>
                      <a:pt x="814" y="677"/>
                    </a:cubicBezTo>
                    <a:cubicBezTo>
                      <a:pt x="847" y="621"/>
                      <a:pt x="789" y="535"/>
                      <a:pt x="695" y="452"/>
                    </a:cubicBezTo>
                    <a:close/>
                    <a:moveTo>
                      <a:pt x="129" y="689"/>
                    </a:moveTo>
                    <a:cubicBezTo>
                      <a:pt x="129" y="689"/>
                      <a:pt x="129" y="689"/>
                      <a:pt x="129" y="689"/>
                    </a:cubicBezTo>
                    <a:cubicBezTo>
                      <a:pt x="103" y="689"/>
                      <a:pt x="70" y="684"/>
                      <a:pt x="57" y="663"/>
                    </a:cubicBezTo>
                    <a:cubicBezTo>
                      <a:pt x="42" y="636"/>
                      <a:pt x="64" y="586"/>
                      <a:pt x="116" y="528"/>
                    </a:cubicBezTo>
                    <a:cubicBezTo>
                      <a:pt x="133" y="509"/>
                      <a:pt x="153" y="490"/>
                      <a:pt x="174" y="471"/>
                    </a:cubicBezTo>
                    <a:cubicBezTo>
                      <a:pt x="204" y="495"/>
                      <a:pt x="235" y="518"/>
                      <a:pt x="269" y="541"/>
                    </a:cubicBezTo>
                    <a:cubicBezTo>
                      <a:pt x="272" y="581"/>
                      <a:pt x="276" y="621"/>
                      <a:pt x="283" y="658"/>
                    </a:cubicBezTo>
                    <a:cubicBezTo>
                      <a:pt x="224" y="678"/>
                      <a:pt x="171" y="689"/>
                      <a:pt x="129" y="689"/>
                    </a:cubicBezTo>
                    <a:close/>
                    <a:moveTo>
                      <a:pt x="267" y="505"/>
                    </a:moveTo>
                    <a:cubicBezTo>
                      <a:pt x="241" y="487"/>
                      <a:pt x="218" y="469"/>
                      <a:pt x="197" y="452"/>
                    </a:cubicBezTo>
                    <a:cubicBezTo>
                      <a:pt x="218" y="434"/>
                      <a:pt x="242" y="416"/>
                      <a:pt x="267" y="399"/>
                    </a:cubicBezTo>
                    <a:cubicBezTo>
                      <a:pt x="266" y="416"/>
                      <a:pt x="266" y="434"/>
                      <a:pt x="266" y="452"/>
                    </a:cubicBezTo>
                    <a:cubicBezTo>
                      <a:pt x="266" y="469"/>
                      <a:pt x="266" y="487"/>
                      <a:pt x="267" y="505"/>
                    </a:cubicBezTo>
                    <a:close/>
                    <a:moveTo>
                      <a:pt x="269" y="362"/>
                    </a:moveTo>
                    <a:cubicBezTo>
                      <a:pt x="235" y="385"/>
                      <a:pt x="203" y="409"/>
                      <a:pt x="175" y="433"/>
                    </a:cubicBezTo>
                    <a:cubicBezTo>
                      <a:pt x="81" y="350"/>
                      <a:pt x="37" y="275"/>
                      <a:pt x="57" y="240"/>
                    </a:cubicBezTo>
                    <a:cubicBezTo>
                      <a:pt x="70" y="219"/>
                      <a:pt x="103" y="215"/>
                      <a:pt x="129" y="215"/>
                    </a:cubicBezTo>
                    <a:cubicBezTo>
                      <a:pt x="171" y="215"/>
                      <a:pt x="224" y="226"/>
                      <a:pt x="283" y="245"/>
                    </a:cubicBezTo>
                    <a:cubicBezTo>
                      <a:pt x="276" y="283"/>
                      <a:pt x="272" y="322"/>
                      <a:pt x="269" y="362"/>
                    </a:cubicBezTo>
                    <a:close/>
                    <a:moveTo>
                      <a:pt x="548" y="343"/>
                    </a:moveTo>
                    <a:cubicBezTo>
                      <a:pt x="533" y="333"/>
                      <a:pt x="518" y="324"/>
                      <a:pt x="502" y="315"/>
                    </a:cubicBezTo>
                    <a:cubicBezTo>
                      <a:pt x="487" y="306"/>
                      <a:pt x="471" y="298"/>
                      <a:pt x="456" y="290"/>
                    </a:cubicBezTo>
                    <a:cubicBezTo>
                      <a:pt x="483" y="277"/>
                      <a:pt x="510" y="265"/>
                      <a:pt x="537" y="255"/>
                    </a:cubicBezTo>
                    <a:cubicBezTo>
                      <a:pt x="541" y="283"/>
                      <a:pt x="545" y="312"/>
                      <a:pt x="548" y="343"/>
                    </a:cubicBezTo>
                    <a:close/>
                    <a:moveTo>
                      <a:pt x="423" y="29"/>
                    </a:moveTo>
                    <a:cubicBezTo>
                      <a:pt x="464" y="29"/>
                      <a:pt x="507" y="104"/>
                      <a:pt x="532" y="227"/>
                    </a:cubicBezTo>
                    <a:cubicBezTo>
                      <a:pt x="497" y="240"/>
                      <a:pt x="460" y="255"/>
                      <a:pt x="423" y="273"/>
                    </a:cubicBezTo>
                    <a:cubicBezTo>
                      <a:pt x="387" y="255"/>
                      <a:pt x="350" y="240"/>
                      <a:pt x="315" y="227"/>
                    </a:cubicBezTo>
                    <a:cubicBezTo>
                      <a:pt x="340" y="104"/>
                      <a:pt x="383" y="29"/>
                      <a:pt x="423" y="29"/>
                    </a:cubicBezTo>
                    <a:close/>
                    <a:moveTo>
                      <a:pt x="310" y="255"/>
                    </a:moveTo>
                    <a:cubicBezTo>
                      <a:pt x="336" y="265"/>
                      <a:pt x="364" y="277"/>
                      <a:pt x="391" y="290"/>
                    </a:cubicBezTo>
                    <a:cubicBezTo>
                      <a:pt x="376" y="298"/>
                      <a:pt x="360" y="306"/>
                      <a:pt x="345" y="315"/>
                    </a:cubicBezTo>
                    <a:cubicBezTo>
                      <a:pt x="329" y="324"/>
                      <a:pt x="314" y="333"/>
                      <a:pt x="299" y="343"/>
                    </a:cubicBezTo>
                    <a:cubicBezTo>
                      <a:pt x="302" y="312"/>
                      <a:pt x="305" y="283"/>
                      <a:pt x="310" y="255"/>
                    </a:cubicBezTo>
                    <a:close/>
                    <a:moveTo>
                      <a:pt x="299" y="561"/>
                    </a:moveTo>
                    <a:cubicBezTo>
                      <a:pt x="314" y="570"/>
                      <a:pt x="329" y="579"/>
                      <a:pt x="345" y="588"/>
                    </a:cubicBezTo>
                    <a:cubicBezTo>
                      <a:pt x="360" y="597"/>
                      <a:pt x="376" y="606"/>
                      <a:pt x="391" y="614"/>
                    </a:cubicBezTo>
                    <a:cubicBezTo>
                      <a:pt x="364" y="627"/>
                      <a:pt x="336" y="638"/>
                      <a:pt x="310" y="648"/>
                    </a:cubicBezTo>
                    <a:cubicBezTo>
                      <a:pt x="305" y="621"/>
                      <a:pt x="302" y="592"/>
                      <a:pt x="299" y="561"/>
                    </a:cubicBezTo>
                    <a:close/>
                    <a:moveTo>
                      <a:pt x="423" y="874"/>
                    </a:moveTo>
                    <a:cubicBezTo>
                      <a:pt x="383" y="874"/>
                      <a:pt x="340" y="799"/>
                      <a:pt x="315" y="677"/>
                    </a:cubicBezTo>
                    <a:cubicBezTo>
                      <a:pt x="350" y="664"/>
                      <a:pt x="387" y="648"/>
                      <a:pt x="423" y="630"/>
                    </a:cubicBezTo>
                    <a:cubicBezTo>
                      <a:pt x="460" y="648"/>
                      <a:pt x="497" y="664"/>
                      <a:pt x="532" y="677"/>
                    </a:cubicBezTo>
                    <a:cubicBezTo>
                      <a:pt x="507" y="799"/>
                      <a:pt x="464" y="874"/>
                      <a:pt x="423" y="874"/>
                    </a:cubicBezTo>
                    <a:close/>
                    <a:moveTo>
                      <a:pt x="537" y="648"/>
                    </a:moveTo>
                    <a:cubicBezTo>
                      <a:pt x="510" y="638"/>
                      <a:pt x="483" y="627"/>
                      <a:pt x="456" y="614"/>
                    </a:cubicBezTo>
                    <a:cubicBezTo>
                      <a:pt x="471" y="606"/>
                      <a:pt x="487" y="597"/>
                      <a:pt x="502" y="588"/>
                    </a:cubicBezTo>
                    <a:cubicBezTo>
                      <a:pt x="518" y="579"/>
                      <a:pt x="533" y="570"/>
                      <a:pt x="548" y="561"/>
                    </a:cubicBezTo>
                    <a:cubicBezTo>
                      <a:pt x="545" y="592"/>
                      <a:pt x="541" y="621"/>
                      <a:pt x="537" y="648"/>
                    </a:cubicBezTo>
                    <a:close/>
                    <a:moveTo>
                      <a:pt x="550" y="525"/>
                    </a:moveTo>
                    <a:cubicBezTo>
                      <a:pt x="531" y="538"/>
                      <a:pt x="510" y="551"/>
                      <a:pt x="488" y="563"/>
                    </a:cubicBezTo>
                    <a:cubicBezTo>
                      <a:pt x="466" y="576"/>
                      <a:pt x="445" y="587"/>
                      <a:pt x="423" y="598"/>
                    </a:cubicBezTo>
                    <a:cubicBezTo>
                      <a:pt x="402" y="587"/>
                      <a:pt x="380" y="576"/>
                      <a:pt x="359" y="563"/>
                    </a:cubicBezTo>
                    <a:cubicBezTo>
                      <a:pt x="337" y="551"/>
                      <a:pt x="316" y="538"/>
                      <a:pt x="296" y="525"/>
                    </a:cubicBezTo>
                    <a:cubicBezTo>
                      <a:pt x="295" y="501"/>
                      <a:pt x="294" y="477"/>
                      <a:pt x="294" y="452"/>
                    </a:cubicBezTo>
                    <a:cubicBezTo>
                      <a:pt x="294" y="426"/>
                      <a:pt x="295" y="402"/>
                      <a:pt x="296" y="379"/>
                    </a:cubicBezTo>
                    <a:cubicBezTo>
                      <a:pt x="317" y="365"/>
                      <a:pt x="337" y="352"/>
                      <a:pt x="359" y="340"/>
                    </a:cubicBezTo>
                    <a:cubicBezTo>
                      <a:pt x="380" y="328"/>
                      <a:pt x="402" y="316"/>
                      <a:pt x="423" y="305"/>
                    </a:cubicBezTo>
                    <a:cubicBezTo>
                      <a:pt x="445" y="316"/>
                      <a:pt x="466" y="328"/>
                      <a:pt x="488" y="340"/>
                    </a:cubicBezTo>
                    <a:cubicBezTo>
                      <a:pt x="510" y="353"/>
                      <a:pt x="531" y="366"/>
                      <a:pt x="550" y="379"/>
                    </a:cubicBezTo>
                    <a:cubicBezTo>
                      <a:pt x="552" y="402"/>
                      <a:pt x="552" y="426"/>
                      <a:pt x="552" y="452"/>
                    </a:cubicBezTo>
                    <a:cubicBezTo>
                      <a:pt x="552" y="477"/>
                      <a:pt x="552" y="501"/>
                      <a:pt x="550" y="525"/>
                    </a:cubicBezTo>
                    <a:close/>
                    <a:moveTo>
                      <a:pt x="717" y="215"/>
                    </a:moveTo>
                    <a:cubicBezTo>
                      <a:pt x="744" y="215"/>
                      <a:pt x="777" y="219"/>
                      <a:pt x="790" y="240"/>
                    </a:cubicBezTo>
                    <a:cubicBezTo>
                      <a:pt x="810" y="275"/>
                      <a:pt x="766" y="350"/>
                      <a:pt x="672" y="433"/>
                    </a:cubicBezTo>
                    <a:cubicBezTo>
                      <a:pt x="643" y="409"/>
                      <a:pt x="611" y="385"/>
                      <a:pt x="578" y="362"/>
                    </a:cubicBezTo>
                    <a:cubicBezTo>
                      <a:pt x="575" y="322"/>
                      <a:pt x="571" y="283"/>
                      <a:pt x="564" y="245"/>
                    </a:cubicBezTo>
                    <a:cubicBezTo>
                      <a:pt x="623" y="226"/>
                      <a:pt x="676" y="215"/>
                      <a:pt x="717" y="215"/>
                    </a:cubicBezTo>
                    <a:close/>
                    <a:moveTo>
                      <a:pt x="580" y="399"/>
                    </a:moveTo>
                    <a:cubicBezTo>
                      <a:pt x="605" y="416"/>
                      <a:pt x="629" y="434"/>
                      <a:pt x="650" y="452"/>
                    </a:cubicBezTo>
                    <a:cubicBezTo>
                      <a:pt x="629" y="469"/>
                      <a:pt x="605" y="487"/>
                      <a:pt x="580" y="505"/>
                    </a:cubicBezTo>
                    <a:cubicBezTo>
                      <a:pt x="581" y="487"/>
                      <a:pt x="581" y="469"/>
                      <a:pt x="581" y="452"/>
                    </a:cubicBezTo>
                    <a:cubicBezTo>
                      <a:pt x="581" y="434"/>
                      <a:pt x="581" y="416"/>
                      <a:pt x="580" y="399"/>
                    </a:cubicBezTo>
                    <a:close/>
                    <a:moveTo>
                      <a:pt x="790" y="663"/>
                    </a:moveTo>
                    <a:cubicBezTo>
                      <a:pt x="777" y="684"/>
                      <a:pt x="744" y="689"/>
                      <a:pt x="717" y="689"/>
                    </a:cubicBezTo>
                    <a:cubicBezTo>
                      <a:pt x="717" y="689"/>
                      <a:pt x="717" y="689"/>
                      <a:pt x="717" y="689"/>
                    </a:cubicBezTo>
                    <a:cubicBezTo>
                      <a:pt x="676" y="689"/>
                      <a:pt x="623" y="678"/>
                      <a:pt x="564" y="658"/>
                    </a:cubicBezTo>
                    <a:cubicBezTo>
                      <a:pt x="571" y="621"/>
                      <a:pt x="575" y="581"/>
                      <a:pt x="578" y="541"/>
                    </a:cubicBezTo>
                    <a:cubicBezTo>
                      <a:pt x="611" y="519"/>
                      <a:pt x="643" y="495"/>
                      <a:pt x="672" y="471"/>
                    </a:cubicBezTo>
                    <a:cubicBezTo>
                      <a:pt x="766" y="553"/>
                      <a:pt x="810" y="628"/>
                      <a:pt x="790" y="6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3200" dirty="0"/>
              </a:p>
            </p:txBody>
          </p:sp>
        </p:grpSp>
        <p:sp>
          <p:nvSpPr>
            <p:cNvPr id="107" name="Rectangle 79">
              <a:extLst>
                <a:ext uri="{FF2B5EF4-FFF2-40B4-BE49-F238E27FC236}">
                  <a16:creationId xmlns:a16="http://schemas.microsoft.com/office/drawing/2014/main" id="{D0EEB48B-CCC8-4B54-9786-4F9015A5DBFB}"/>
                </a:ext>
              </a:extLst>
            </p:cNvPr>
            <p:cNvSpPr/>
            <p:nvPr/>
          </p:nvSpPr>
          <p:spPr>
            <a:xfrm>
              <a:off x="3756511" y="1337351"/>
              <a:ext cx="936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200" dirty="0"/>
                <a:t>R&amp;D</a:t>
              </a: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13ABC1AD-7EE8-4FB0-B6FE-CC5B85E0E49E}"/>
              </a:ext>
            </a:extLst>
          </p:cNvPr>
          <p:cNvGrpSpPr/>
          <p:nvPr/>
        </p:nvGrpSpPr>
        <p:grpSpPr>
          <a:xfrm>
            <a:off x="4299053" y="1210457"/>
            <a:ext cx="1578236" cy="627608"/>
            <a:chOff x="4287044" y="1090506"/>
            <a:chExt cx="1578236" cy="627608"/>
          </a:xfrm>
        </p:grpSpPr>
        <p:grpSp>
          <p:nvGrpSpPr>
            <p:cNvPr id="122" name="Group 68">
              <a:extLst>
                <a:ext uri="{FF2B5EF4-FFF2-40B4-BE49-F238E27FC236}">
                  <a16:creationId xmlns:a16="http://schemas.microsoft.com/office/drawing/2014/main" id="{E01904AB-081B-4896-BB22-7A019BA2C2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87044" y="1090506"/>
              <a:ext cx="627609" cy="627608"/>
              <a:chOff x="5944885" y="3436472"/>
              <a:chExt cx="352334" cy="352334"/>
            </a:xfrm>
          </p:grpSpPr>
          <p:sp>
            <p:nvSpPr>
              <p:cNvPr id="124" name="Oval 72">
                <a:extLst>
                  <a:ext uri="{FF2B5EF4-FFF2-40B4-BE49-F238E27FC236}">
                    <a16:creationId xmlns:a16="http://schemas.microsoft.com/office/drawing/2014/main" id="{DC9D9D80-CE43-4E8C-949B-FE23D027EF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4885" y="3436472"/>
                <a:ext cx="352334" cy="352334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3200" dirty="0"/>
              </a:p>
            </p:txBody>
          </p:sp>
          <p:pic>
            <p:nvPicPr>
              <p:cNvPr id="125" name="Picture 74" descr="A picture containing bird&#10;&#10;Description automatically generated">
                <a:extLst>
                  <a:ext uri="{FF2B5EF4-FFF2-40B4-BE49-F238E27FC236}">
                    <a16:creationId xmlns:a16="http://schemas.microsoft.com/office/drawing/2014/main" id="{90F31D2F-980F-4B57-8957-A5C68D5F8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11531" y="3503127"/>
                <a:ext cx="219024" cy="219024"/>
              </a:xfrm>
              <a:prstGeom prst="rect">
                <a:avLst/>
              </a:prstGeom>
            </p:spPr>
          </p:pic>
        </p:grpSp>
        <p:sp>
          <p:nvSpPr>
            <p:cNvPr id="123" name="Rectangle 70">
              <a:extLst>
                <a:ext uri="{FF2B5EF4-FFF2-40B4-BE49-F238E27FC236}">
                  <a16:creationId xmlns:a16="http://schemas.microsoft.com/office/drawing/2014/main" id="{B6012E83-AEEB-4281-86E8-0AA73BA47B14}"/>
                </a:ext>
              </a:extLst>
            </p:cNvPr>
            <p:cNvSpPr/>
            <p:nvPr/>
          </p:nvSpPr>
          <p:spPr>
            <a:xfrm>
              <a:off x="4899951" y="1265811"/>
              <a:ext cx="9653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AU" sz="1200" dirty="0"/>
                <a:t>Production</a:t>
              </a:r>
            </a:p>
          </p:txBody>
        </p:sp>
      </p:grpSp>
      <p:cxnSp>
        <p:nvCxnSpPr>
          <p:cNvPr id="139" name="Verbinder: gewinkelt 138">
            <a:extLst>
              <a:ext uri="{FF2B5EF4-FFF2-40B4-BE49-F238E27FC236}">
                <a16:creationId xmlns:a16="http://schemas.microsoft.com/office/drawing/2014/main" id="{ABB8A4F6-7D76-4412-8449-70D763755005}"/>
              </a:ext>
            </a:extLst>
          </p:cNvPr>
          <p:cNvCxnSpPr>
            <a:cxnSpLocks/>
            <a:stCxn id="90" idx="1"/>
            <a:endCxn id="62" idx="0"/>
          </p:cNvCxnSpPr>
          <p:nvPr/>
        </p:nvCxnSpPr>
        <p:spPr>
          <a:xfrm rot="10800000" flipV="1">
            <a:off x="1848652" y="1524261"/>
            <a:ext cx="749791" cy="1014627"/>
          </a:xfrm>
          <a:prstGeom prst="bentConnector2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Verbinder: gewinkelt 139">
            <a:extLst>
              <a:ext uri="{FF2B5EF4-FFF2-40B4-BE49-F238E27FC236}">
                <a16:creationId xmlns:a16="http://schemas.microsoft.com/office/drawing/2014/main" id="{EEAE1A8A-D7EF-4AD6-A252-B8B823FDFC6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58054" y="2276033"/>
            <a:ext cx="574100" cy="561"/>
          </a:xfrm>
          <a:prstGeom prst="bentConnector3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Grafik 140" descr="Lupe">
            <a:extLst>
              <a:ext uri="{FF2B5EF4-FFF2-40B4-BE49-F238E27FC236}">
                <a16:creationId xmlns:a16="http://schemas.microsoft.com/office/drawing/2014/main" id="{911C9117-F2A9-437D-BF67-5DF97EF5087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93504" y="1344261"/>
            <a:ext cx="360000" cy="360000"/>
          </a:xfrm>
          <a:prstGeom prst="rect">
            <a:avLst/>
          </a:prstGeom>
        </p:spPr>
      </p:pic>
      <p:cxnSp>
        <p:nvCxnSpPr>
          <p:cNvPr id="142" name="Gerader Verbinder 141">
            <a:extLst>
              <a:ext uri="{FF2B5EF4-FFF2-40B4-BE49-F238E27FC236}">
                <a16:creationId xmlns:a16="http://schemas.microsoft.com/office/drawing/2014/main" id="{E47277B1-93BC-413A-8E74-05DB5EFF7BE9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3850253" y="1989264"/>
            <a:ext cx="1" cy="576029"/>
          </a:xfrm>
          <a:prstGeom prst="line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r Verbinder 142">
            <a:extLst>
              <a:ext uri="{FF2B5EF4-FFF2-40B4-BE49-F238E27FC236}">
                <a16:creationId xmlns:a16="http://schemas.microsoft.com/office/drawing/2014/main" id="{59DEA21B-A7AE-4EDD-9F76-160C285DAACE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5950101" y="1974775"/>
            <a:ext cx="0" cy="576000"/>
          </a:xfrm>
          <a:prstGeom prst="line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Verbinder: gewinkelt 143">
            <a:extLst>
              <a:ext uri="{FF2B5EF4-FFF2-40B4-BE49-F238E27FC236}">
                <a16:creationId xmlns:a16="http://schemas.microsoft.com/office/drawing/2014/main" id="{6B64FFE9-E82F-4FB1-A781-CBFEBD8D1AD9}"/>
              </a:ext>
            </a:extLst>
          </p:cNvPr>
          <p:cNvCxnSpPr>
            <a:cxnSpLocks/>
            <a:stCxn id="90" idx="3"/>
            <a:endCxn id="71" idx="0"/>
          </p:cNvCxnSpPr>
          <p:nvPr/>
        </p:nvCxnSpPr>
        <p:spPr>
          <a:xfrm>
            <a:off x="9377189" y="1524262"/>
            <a:ext cx="759277" cy="1014627"/>
          </a:xfrm>
          <a:prstGeom prst="bentConnector2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Grafik 144" descr="Ein Bild, das drinnen, sitzend, Tisch, schwarz enthält.&#10;&#10;Automatisch generierte Beschreibung">
            <a:extLst>
              <a:ext uri="{FF2B5EF4-FFF2-40B4-BE49-F238E27FC236}">
                <a16:creationId xmlns:a16="http://schemas.microsoft.com/office/drawing/2014/main" id="{326263D8-EEF4-4E6F-90E0-5822B63EB04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1329" y="2520012"/>
            <a:ext cx="1336987" cy="1342800"/>
          </a:xfrm>
          <a:prstGeom prst="ellipse">
            <a:avLst/>
          </a:prstGeom>
          <a:ln w="19050">
            <a:solidFill>
              <a:srgbClr val="CCCCCC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3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AA601-7F9C-4ED5-955C-399691D9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DM4 M: Simply Microscopy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3DA3210-692D-4D9D-BB1F-D0CDBF4499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0766"/>
            <a:ext cx="4963002" cy="5246298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D1E860-98AE-4264-BB97-A35CD9370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589" y="1179575"/>
            <a:ext cx="6276335" cy="462818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None/>
            </a:pPr>
            <a:r>
              <a:rPr lang="de-DE" b="1" dirty="0">
                <a:latin typeface="+mn-lt"/>
              </a:rPr>
              <a:t>Semi-automation: Automation where you need it, manual control where you want it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</a:pPr>
            <a:r>
              <a:rPr lang="de-DE" dirty="0">
                <a:latin typeface="+mn-lt"/>
              </a:rPr>
              <a:t>Automated functions (filter turret and illumination settings) for repeatable and reproducible settings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</a:pPr>
            <a:r>
              <a:rPr lang="de-DE" dirty="0">
                <a:latin typeface="+mn-lt"/>
              </a:rPr>
              <a:t>Quick changeover of sample, sample position and magnification? The ultimate control is in your hands – literally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</a:pPr>
            <a:r>
              <a:rPr lang="de-DE" dirty="0">
                <a:latin typeface="+mn-lt"/>
              </a:rPr>
              <a:t>High-definition darkfield* for more information on the sample surface within shorter time.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188B23-6A51-4607-9CCB-99B3A8828847}"/>
              </a:ext>
            </a:extLst>
          </p:cNvPr>
          <p:cNvSpPr txBox="1"/>
          <p:nvPr/>
        </p:nvSpPr>
        <p:spPr>
          <a:xfrm>
            <a:off x="5029589" y="6010665"/>
            <a:ext cx="4209264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rgbClr val="6666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* </a:t>
            </a:r>
            <a:r>
              <a:rPr lang="de-DE" sz="1200" dirty="0">
                <a:solidFill>
                  <a:srgbClr val="6666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Available for 20x, 50x, and 100x Plan Fluotar objectives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3230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29A82BA-572D-478D-A105-F6A28D7825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"/>
          <a:stretch/>
        </p:blipFill>
        <p:spPr>
          <a:xfrm>
            <a:off x="146341" y="1125601"/>
            <a:ext cx="4646857" cy="3846973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8AA601-7F9C-4ED5-955C-399691D9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DM6 M: Simply Microscopy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D1E860-98AE-4264-BB97-A35CD9370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4336" y="1180465"/>
            <a:ext cx="6331589" cy="52197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None/>
            </a:pPr>
            <a:r>
              <a:rPr lang="de-DE" b="1" dirty="0">
                <a:latin typeface="+mn-lt"/>
              </a:rPr>
              <a:t>Full automation: Additionally, expand automation to  workflows which include repetitive tasks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</a:pPr>
            <a:r>
              <a:rPr lang="de-DE" dirty="0">
                <a:latin typeface="+mn-lt"/>
              </a:rPr>
              <a:t>Automated sample positioning*, large scale image acquisition (mosaic image), multi-sample analysis and acquisition of images with extended depth of field 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</a:pPr>
            <a:r>
              <a:rPr lang="de-DE" dirty="0">
                <a:latin typeface="+mn-lt"/>
              </a:rPr>
              <a:t>Automated motorized DIC contrast operation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</a:pPr>
            <a:r>
              <a:rPr lang="de-DE" dirty="0">
                <a:latin typeface="+mn-lt"/>
              </a:rPr>
              <a:t>Automated compensation of sample surface inclination and camera misalignment* and focus deviation after magnification changeover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None/>
            </a:pPr>
            <a:r>
              <a:rPr lang="en-US" b="1" dirty="0">
                <a:latin typeface="+mn-lt"/>
              </a:rPr>
              <a:t>One-click changeover* of different microscope settings by motorized filter turrets and nosepieces to speed up the workflow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None/>
            </a:pPr>
            <a:r>
              <a:rPr lang="en-US" b="1" dirty="0">
                <a:latin typeface="+mn-lt"/>
              </a:rPr>
              <a:t>Ideal for high throughput or multi-user environment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None/>
            </a:pPr>
            <a:endParaRPr lang="de-DE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de-DE" sz="2000" dirty="0"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2191B5-B1AD-45F3-853F-2418E290AB07}"/>
              </a:ext>
            </a:extLst>
          </p:cNvPr>
          <p:cNvSpPr txBox="1"/>
          <p:nvPr/>
        </p:nvSpPr>
        <p:spPr>
          <a:xfrm>
            <a:off x="4974336" y="6036112"/>
            <a:ext cx="6098223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rgbClr val="6666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* </a:t>
            </a:r>
            <a:r>
              <a:rPr lang="de-DE" sz="1200" dirty="0">
                <a:solidFill>
                  <a:srgbClr val="6666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Configurable and available with LAS X and respective software modules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19795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8" descr="Ein Bild, das stehend, Gruppe, Läufer enthält.&#10;&#10;Mit sehr hoher Zuverlässigkeit generierte Beschreibung">
            <a:extLst>
              <a:ext uri="{FF2B5EF4-FFF2-40B4-BE49-F238E27FC236}">
                <a16:creationId xmlns:a16="http://schemas.microsoft.com/office/drawing/2014/main" id="{99CFD021-3737-492E-A9D6-72ED6B0466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847" y="4059414"/>
            <a:ext cx="2323323" cy="174605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DD44F62-41E7-48D2-B328-3FEE9D83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Raleway Light"/>
              </a:rPr>
              <a:t>DM4 M/DM6 M benefits: Repeatable and reliable results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A7E6E4-E95F-4BC4-8652-AECE8344331C}"/>
              </a:ext>
            </a:extLst>
          </p:cNvPr>
          <p:cNvSpPr txBox="1">
            <a:spLocks/>
          </p:cNvSpPr>
          <p:nvPr/>
        </p:nvSpPr>
        <p:spPr>
          <a:xfrm>
            <a:off x="539496" y="1091073"/>
            <a:ext cx="6492240" cy="2904639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AU" b="1" dirty="0">
                <a:latin typeface="+mn-lt"/>
              </a:rPr>
              <a:t>Get correct calibrated images for reliable and repeatable results by coded nosepieces and filter turrets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>
                <a:latin typeface="+mn-lt"/>
              </a:rPr>
              <a:t>Images are automatically calibrated and illumination and contrast settings are </a:t>
            </a:r>
            <a:r>
              <a:rPr lang="en-AU" dirty="0">
                <a:solidFill>
                  <a:schemeClr val="tx1"/>
                </a:solidFill>
                <a:latin typeface="+mn-lt"/>
              </a:rPr>
              <a:t>applied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>
                <a:solidFill>
                  <a:schemeClr val="tx1"/>
                </a:solidFill>
                <a:latin typeface="+mn-lt"/>
              </a:rPr>
              <a:t>Settings are automatically saved with the image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>
                <a:latin typeface="+mn-lt"/>
              </a:rPr>
              <a:t>Applicable for a wide range of magnifications and multiple contrast techniques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AU" b="1" dirty="0">
                <a:latin typeface="+mn-lt"/>
              </a:rPr>
              <a:t>Repeatable results are supported by high power LED illumination with constant color temperature.</a:t>
            </a:r>
          </a:p>
        </p:txBody>
      </p:sp>
      <p:pic>
        <p:nvPicPr>
          <p:cNvPr id="2" name="Grafik 1" descr="Ein Bild, das drinnen, Elektronik, Schrank enthält.&#10;&#10;Mit sehr hoher Zuverlässigkeit generierte Beschreibung">
            <a:extLst>
              <a:ext uri="{FF2B5EF4-FFF2-40B4-BE49-F238E27FC236}">
                <a16:creationId xmlns:a16="http://schemas.microsoft.com/office/drawing/2014/main" id="{A1AA5BB7-0678-4E16-82B1-E7DB3E8BA5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20" r="25862"/>
          <a:stretch/>
        </p:blipFill>
        <p:spPr>
          <a:xfrm flipV="1">
            <a:off x="7497580" y="1142302"/>
            <a:ext cx="3257506" cy="2093354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37E0B82C-ADB8-40D0-B268-3A596F0C8B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88" y="4059414"/>
            <a:ext cx="2323323" cy="1746051"/>
          </a:xfrm>
          <a:prstGeom prst="rect">
            <a:avLst/>
          </a:prstGeom>
        </p:spPr>
      </p:pic>
      <p:pic>
        <p:nvPicPr>
          <p:cNvPr id="10" name="Grafik 10" descr="Ein Bild, das Giraffe, Wabe, Gruppe, hoch enthält.&#10;&#10;Mit sehr hoher Zuverlässigkeit generierte Beschreibung">
            <a:extLst>
              <a:ext uri="{FF2B5EF4-FFF2-40B4-BE49-F238E27FC236}">
                <a16:creationId xmlns:a16="http://schemas.microsoft.com/office/drawing/2014/main" id="{E109F8DB-6CC2-4593-B1CF-E5061966C9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867" y="4059250"/>
            <a:ext cx="2323323" cy="1746379"/>
          </a:xfrm>
          <a:prstGeom prst="rect">
            <a:avLst/>
          </a:prstGeom>
        </p:spPr>
      </p:pic>
      <p:pic>
        <p:nvPicPr>
          <p:cNvPr id="15" name="Grafik 16">
            <a:extLst>
              <a:ext uri="{FF2B5EF4-FFF2-40B4-BE49-F238E27FC236}">
                <a16:creationId xmlns:a16="http://schemas.microsoft.com/office/drawing/2014/main" id="{19711751-B8A8-443E-BF57-2F5E691315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827" y="4059250"/>
            <a:ext cx="2323323" cy="174637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5CC1A-CFEF-43E8-85A4-CAA848AB8747}"/>
              </a:ext>
            </a:extLst>
          </p:cNvPr>
          <p:cNvSpPr txBox="1">
            <a:spLocks/>
          </p:cNvSpPr>
          <p:nvPr/>
        </p:nvSpPr>
        <p:spPr>
          <a:xfrm>
            <a:off x="620368" y="5869003"/>
            <a:ext cx="2314803" cy="482400"/>
          </a:xfrm>
          <a:prstGeom prst="rect">
            <a:avLst/>
          </a:prstGeom>
          <a:solidFill>
            <a:srgbClr val="000000">
              <a:alpha val="49804"/>
            </a:srgbClr>
          </a:solidFill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200" dirty="0">
                <a:solidFill>
                  <a:schemeClr val="bg1"/>
                </a:solidFill>
                <a:latin typeface="+mn-lt"/>
              </a:rPr>
              <a:t>Brass at 10x, brightfield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1CC49-15B9-4A57-AC3E-274C5CBCF75B}"/>
              </a:ext>
            </a:extLst>
          </p:cNvPr>
          <p:cNvSpPr txBox="1">
            <a:spLocks/>
          </p:cNvSpPr>
          <p:nvPr/>
        </p:nvSpPr>
        <p:spPr>
          <a:xfrm>
            <a:off x="3369595" y="5869003"/>
            <a:ext cx="2314803" cy="482400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200" dirty="0">
                <a:solidFill>
                  <a:schemeClr val="bg1"/>
                </a:solidFill>
                <a:latin typeface="+mn-lt"/>
              </a:rPr>
              <a:t>Sample prepared for grainsize analysis at 10x, darkfield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DD477D-9A7B-4F46-ACD5-0191B24EAC86}"/>
              </a:ext>
            </a:extLst>
          </p:cNvPr>
          <p:cNvSpPr txBox="1">
            <a:spLocks/>
          </p:cNvSpPr>
          <p:nvPr/>
        </p:nvSpPr>
        <p:spPr>
          <a:xfrm>
            <a:off x="6090601" y="5869003"/>
            <a:ext cx="2344090" cy="482400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200" dirty="0">
                <a:solidFill>
                  <a:schemeClr val="bg1"/>
                </a:solidFill>
                <a:latin typeface="+mn-lt"/>
              </a:rPr>
              <a:t>Composite material at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200" dirty="0">
                <a:solidFill>
                  <a:schemeClr val="bg1"/>
                </a:solidFill>
                <a:latin typeface="+mn-lt"/>
              </a:rPr>
              <a:t>50x, ICR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E1F8FD-1B67-411A-9A3A-DF260B82B12B}"/>
              </a:ext>
            </a:extLst>
          </p:cNvPr>
          <p:cNvSpPr txBox="1">
            <a:spLocks/>
          </p:cNvSpPr>
          <p:nvPr/>
        </p:nvSpPr>
        <p:spPr>
          <a:xfrm>
            <a:off x="8831309" y="5869003"/>
            <a:ext cx="2323322" cy="482400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200" dirty="0">
                <a:solidFill>
                  <a:schemeClr val="bg1"/>
                </a:solidFill>
                <a:latin typeface="+mn-lt"/>
              </a:rPr>
              <a:t>Etched iron sample at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200" dirty="0">
                <a:solidFill>
                  <a:schemeClr val="bg1"/>
                </a:solidFill>
                <a:latin typeface="+mn-lt"/>
              </a:rPr>
              <a:t>50x, ICR</a:t>
            </a:r>
            <a:endParaRPr lang="en-A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9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0" descr="Ein Bild, das Stern enthält.&#10;&#10;Mit sehr hoher Zuverlässigkeit generierte Beschreibung">
            <a:extLst>
              <a:ext uri="{FF2B5EF4-FFF2-40B4-BE49-F238E27FC236}">
                <a16:creationId xmlns:a16="http://schemas.microsoft.com/office/drawing/2014/main" id="{73BB0FBD-4E16-41F7-A5ED-3FBA2B4F9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3" b="1"/>
          <a:stretch/>
        </p:blipFill>
        <p:spPr>
          <a:xfrm>
            <a:off x="8642601" y="1195559"/>
            <a:ext cx="2631620" cy="1948827"/>
          </a:xfrm>
          <a:prstGeom prst="rect">
            <a:avLst/>
          </a:prstGeom>
        </p:spPr>
      </p:pic>
      <p:pic>
        <p:nvPicPr>
          <p:cNvPr id="13" name="Grafik 6" descr="Ein Bild, das Essen, weiß, groß, bedeckt enthält.&#10;&#10;Mit sehr hoher Zuverlässigkeit generierte Beschreibung">
            <a:extLst>
              <a:ext uri="{FF2B5EF4-FFF2-40B4-BE49-F238E27FC236}">
                <a16:creationId xmlns:a16="http://schemas.microsoft.com/office/drawing/2014/main" id="{BDCFFC1C-1963-48B9-8FB9-CED547FB5D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08"/>
          <a:stretch/>
        </p:blipFill>
        <p:spPr>
          <a:xfrm>
            <a:off x="5921155" y="1194232"/>
            <a:ext cx="2637386" cy="195015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953C7C7-1882-49F7-A0C4-22C41AB4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Raleway Light"/>
              </a:rPr>
              <a:t>DM4 M/DM6 M benefits: </a:t>
            </a:r>
            <a:br>
              <a:rPr lang="en-AU" dirty="0">
                <a:latin typeface="Raleway Light"/>
              </a:rPr>
            </a:br>
            <a:r>
              <a:rPr lang="en-AU" dirty="0">
                <a:latin typeface="Raleway Light"/>
              </a:rPr>
              <a:t>M</a:t>
            </a:r>
            <a:r>
              <a:rPr lang="en-US" dirty="0">
                <a:latin typeface="Raleway Light"/>
              </a:rPr>
              <a:t>ore information on the sample surface within shorter time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116CA5-EC33-4CFB-B35F-DB3607996979}"/>
              </a:ext>
            </a:extLst>
          </p:cNvPr>
          <p:cNvSpPr txBox="1">
            <a:spLocks/>
          </p:cNvSpPr>
          <p:nvPr/>
        </p:nvSpPr>
        <p:spPr>
          <a:xfrm>
            <a:off x="5925547" y="1195560"/>
            <a:ext cx="2642400" cy="288000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lIns="0" tIns="72000" rIns="0" bIns="7200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+mn-lt"/>
              </a:rPr>
              <a:t>ICR contrast 50x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ACAF16-0441-4C8E-9DDC-7B6E0BAFD935}"/>
              </a:ext>
            </a:extLst>
          </p:cNvPr>
          <p:cNvSpPr txBox="1">
            <a:spLocks/>
          </p:cNvSpPr>
          <p:nvPr/>
        </p:nvSpPr>
        <p:spPr>
          <a:xfrm>
            <a:off x="8633195" y="1194232"/>
            <a:ext cx="2643264" cy="288000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lIns="0" tIns="72000" rIns="0" bIns="7200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+mn-lt"/>
              </a:rPr>
              <a:t>HDF contrast 50x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F2E6DF-24E0-4CCF-B262-F100CBBE8639}"/>
              </a:ext>
            </a:extLst>
          </p:cNvPr>
          <p:cNvSpPr txBox="1">
            <a:spLocks/>
          </p:cNvSpPr>
          <p:nvPr/>
        </p:nvSpPr>
        <p:spPr>
          <a:xfrm>
            <a:off x="530352" y="1174012"/>
            <a:ext cx="4974337" cy="3345194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latin typeface="+mn-lt"/>
              </a:rPr>
              <a:t>Get more information within shorter time of study by better contrast of the sample surface 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n-lt"/>
              </a:rPr>
              <a:t>Reveal uneven and cragged surfaces using partially (DM4 M) or fully </a:t>
            </a:r>
            <a:r>
              <a:rPr lang="en-US" dirty="0"/>
              <a:t>automated </a:t>
            </a:r>
            <a:r>
              <a:rPr lang="en-US" dirty="0">
                <a:latin typeface="+mn-lt"/>
              </a:rPr>
              <a:t>(DM6 M) DIC contrast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n-lt"/>
              </a:rPr>
              <a:t>See more surface details by the high definition darkfield</a:t>
            </a:r>
            <a:r>
              <a:rPr lang="en-US" b="1" dirty="0">
                <a:latin typeface="+mn-lt"/>
              </a:rPr>
              <a:t>* HDF </a:t>
            </a:r>
            <a:r>
              <a:rPr lang="en-US" dirty="0">
                <a:latin typeface="+mn-lt"/>
              </a:rPr>
              <a:t>contrast</a:t>
            </a:r>
          </a:p>
        </p:txBody>
      </p:sp>
      <p:pic>
        <p:nvPicPr>
          <p:cNvPr id="4" name="Grafik 3" descr="Ein Bild, das drinnen enthält.&#10;&#10;Mit hoher Zuverlässigkeit generierte Beschreibung">
            <a:extLst>
              <a:ext uri="{FF2B5EF4-FFF2-40B4-BE49-F238E27FC236}">
                <a16:creationId xmlns:a16="http://schemas.microsoft.com/office/drawing/2014/main" id="{0362FF7B-113E-47DF-B607-AB4A5A6737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96" y="3240966"/>
            <a:ext cx="5354125" cy="2710049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D7569F-ABC0-4AC7-B015-F488BE85BE72}"/>
              </a:ext>
            </a:extLst>
          </p:cNvPr>
          <p:cNvSpPr txBox="1">
            <a:spLocks/>
          </p:cNvSpPr>
          <p:nvPr/>
        </p:nvSpPr>
        <p:spPr>
          <a:xfrm>
            <a:off x="5925546" y="3274887"/>
            <a:ext cx="2632995" cy="288000"/>
          </a:xfrm>
          <a:prstGeom prst="rect">
            <a:avLst/>
          </a:prstGeom>
          <a:solidFill>
            <a:srgbClr val="666666">
              <a:alpha val="50000"/>
            </a:srgbClr>
          </a:solidFill>
        </p:spPr>
        <p:txBody>
          <a:bodyPr lIns="0" tIns="72000" rIns="0" bIns="720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+mn-lt"/>
              </a:rPr>
              <a:t>Conventional darkfield 20x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E52771-3159-4816-A085-8647A020CEF7}"/>
              </a:ext>
            </a:extLst>
          </p:cNvPr>
          <p:cNvSpPr txBox="1">
            <a:spLocks/>
          </p:cNvSpPr>
          <p:nvPr/>
        </p:nvSpPr>
        <p:spPr>
          <a:xfrm>
            <a:off x="8633929" y="3262516"/>
            <a:ext cx="2603652" cy="288000"/>
          </a:xfrm>
          <a:prstGeom prst="rect">
            <a:avLst/>
          </a:prstGeom>
          <a:solidFill>
            <a:srgbClr val="666666">
              <a:alpha val="50000"/>
            </a:srgbClr>
          </a:solidFill>
        </p:spPr>
        <p:txBody>
          <a:bodyPr lIns="0" tIns="72000" rIns="0" bIns="720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+mn-lt"/>
              </a:rPr>
              <a:t>High definition darkfield 20x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6A5B404-C45C-4407-8186-2DF5A7D431DE}"/>
              </a:ext>
            </a:extLst>
          </p:cNvPr>
          <p:cNvSpPr txBox="1"/>
          <p:nvPr/>
        </p:nvSpPr>
        <p:spPr>
          <a:xfrm>
            <a:off x="530352" y="5683988"/>
            <a:ext cx="435889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rgbClr val="6666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de-DE" sz="1200" dirty="0">
                <a:solidFill>
                  <a:srgbClr val="6666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Available for 20x, 50x, and 100x Plan Fluotar objectives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8177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51C6C60D-2353-4CF0-B47F-4394932E4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decide for a microscope: Part 2 – Application</a:t>
            </a:r>
            <a:endParaRPr lang="de-DE" dirty="0"/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38B3B2DB-6570-431E-9444-61C994900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78559"/>
              </p:ext>
            </p:extLst>
          </p:nvPr>
        </p:nvGraphicFramePr>
        <p:xfrm>
          <a:off x="372575" y="2334592"/>
          <a:ext cx="11311188" cy="3934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1841">
                  <a:extLst>
                    <a:ext uri="{9D8B030D-6E8A-4147-A177-3AD203B41FA5}">
                      <a16:colId xmlns:a16="http://schemas.microsoft.com/office/drawing/2014/main" val="2844002597"/>
                    </a:ext>
                  </a:extLst>
                </a:gridCol>
                <a:gridCol w="3149726">
                  <a:extLst>
                    <a:ext uri="{9D8B030D-6E8A-4147-A177-3AD203B41FA5}">
                      <a16:colId xmlns:a16="http://schemas.microsoft.com/office/drawing/2014/main" val="3881037033"/>
                    </a:ext>
                  </a:extLst>
                </a:gridCol>
                <a:gridCol w="3122875">
                  <a:extLst>
                    <a:ext uri="{9D8B030D-6E8A-4147-A177-3AD203B41FA5}">
                      <a16:colId xmlns:a16="http://schemas.microsoft.com/office/drawing/2014/main" val="2206365786"/>
                    </a:ext>
                  </a:extLst>
                </a:gridCol>
                <a:gridCol w="1858284">
                  <a:extLst>
                    <a:ext uri="{9D8B030D-6E8A-4147-A177-3AD203B41FA5}">
                      <a16:colId xmlns:a16="http://schemas.microsoft.com/office/drawing/2014/main" val="1537871055"/>
                    </a:ext>
                  </a:extLst>
                </a:gridCol>
                <a:gridCol w="1578462">
                  <a:extLst>
                    <a:ext uri="{9D8B030D-6E8A-4147-A177-3AD203B41FA5}">
                      <a16:colId xmlns:a16="http://schemas.microsoft.com/office/drawing/2014/main" val="3560521080"/>
                    </a:ext>
                  </a:extLst>
                </a:gridCol>
              </a:tblGrid>
              <a:tr h="326487">
                <a:tc>
                  <a:txBody>
                    <a:bodyPr/>
                    <a:lstStyle/>
                    <a:p>
                      <a:r>
                        <a:rPr lang="en-AU" sz="1400" noProof="0" dirty="0"/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 noProof="0" dirty="0">
                          <a:latin typeface="+mn-lt"/>
                        </a:rPr>
                        <a:t>DM4 M</a:t>
                      </a:r>
                      <a:endParaRPr lang="en-AU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 noProof="0" dirty="0">
                          <a:latin typeface="+mn-lt"/>
                        </a:rPr>
                        <a:t>DM6 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 noProof="0" dirty="0">
                          <a:latin typeface="+mn-lt"/>
                        </a:rPr>
                        <a:t>               Optional Accessories</a:t>
                      </a:r>
                      <a:endParaRPr lang="en-AU" sz="1400" b="1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330467"/>
                  </a:ext>
                </a:extLst>
              </a:tr>
              <a:tr h="326487">
                <a:tc>
                  <a:txBody>
                    <a:bodyPr/>
                    <a:lstStyle/>
                    <a:p>
                      <a:r>
                        <a:rPr lang="en-AU" sz="1400" noProof="0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noProof="0" dirty="0">
                          <a:latin typeface="+mn-lt"/>
                        </a:rPr>
                        <a:t>Manual and coded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noProof="0" dirty="0">
                          <a:latin typeface="+mn-lt"/>
                        </a:rPr>
                        <a:t>Automated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noProof="0" dirty="0">
                          <a:latin typeface="+mn-lt"/>
                        </a:rPr>
                        <a:t>          DM4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noProof="0" dirty="0">
                          <a:latin typeface="+mn-lt"/>
                        </a:rPr>
                        <a:t>      DM6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586612"/>
                  </a:ext>
                </a:extLst>
              </a:tr>
              <a:tr h="569454">
                <a:tc>
                  <a:txBody>
                    <a:bodyPr/>
                    <a:lstStyle/>
                    <a:p>
                      <a:r>
                        <a:rPr lang="en-AU" sz="1400" noProof="0" dirty="0"/>
                        <a:t>Use when...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noProof="0" dirty="0">
                          <a:latin typeface="+mn-lt"/>
                        </a:rPr>
                        <a:t>Reproducible and reliable </a:t>
                      </a:r>
                      <a:r>
                        <a:rPr lang="en-AU" sz="1100" noProof="0" dirty="0">
                          <a:latin typeface="+mn-lt"/>
                        </a:rPr>
                        <a:t>results for manual inspection with </a:t>
                      </a:r>
                      <a:r>
                        <a:rPr lang="en-AU" sz="1100" b="1" noProof="0" dirty="0">
                          <a:latin typeface="+mn-lt"/>
                        </a:rPr>
                        <a:t>low/moderate sample throughput</a:t>
                      </a:r>
                      <a:r>
                        <a:rPr lang="en-AU" sz="1100" noProof="0" dirty="0">
                          <a:latin typeface="+mn-lt"/>
                        </a:rPr>
                        <a:t> are needed</a:t>
                      </a: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AU" sz="1100" b="1" noProof="0" dirty="0">
                          <a:latin typeface="+mn-lt"/>
                        </a:rPr>
                        <a:t>Reproducible and reliable </a:t>
                      </a:r>
                      <a:r>
                        <a:rPr lang="en-AU" sz="1100" noProof="0" dirty="0">
                          <a:latin typeface="+mn-lt"/>
                        </a:rPr>
                        <a:t>results for standardized inspection </a:t>
                      </a:r>
                      <a:r>
                        <a:rPr lang="en-AU" sz="1100" b="1" noProof="0" dirty="0">
                          <a:latin typeface="+mn-lt"/>
                        </a:rPr>
                        <a:t>with high sample throughput </a:t>
                      </a:r>
                      <a:r>
                        <a:rPr lang="en-AU" sz="1100" noProof="0" dirty="0">
                          <a:latin typeface="+mn-lt"/>
                        </a:rPr>
                        <a:t>are needed.</a:t>
                      </a:r>
                    </a:p>
                    <a:p>
                      <a:endParaRPr lang="en-AU" sz="1100" noProof="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noProof="0" dirty="0">
                          <a:latin typeface="+mn-lt"/>
                        </a:rPr>
                        <a:t>Multiuser environment</a:t>
                      </a: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AU" sz="1100" b="1" noProof="0" dirty="0">
                          <a:latin typeface="+mn-lt"/>
                        </a:rPr>
                        <a:t>xy or xyz automation retrofit:</a:t>
                      </a:r>
                    </a:p>
                    <a:p>
                      <a:r>
                        <a:rPr lang="en-AU" sz="1100" b="1" noProof="0" dirty="0">
                          <a:latin typeface="+mn-lt"/>
                        </a:rPr>
                        <a:t>Demand on throughput increases over time</a:t>
                      </a: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de-DE" sz="1100" b="1" dirty="0"/>
                        <a:t>LIBS retrofit:</a:t>
                      </a:r>
                    </a:p>
                    <a:p>
                      <a:r>
                        <a:rPr lang="de-DE" sz="1100" b="1" dirty="0"/>
                        <a:t>Additional demand for chemical analysis arises over time</a:t>
                      </a:r>
                    </a:p>
                  </a:txBody>
                  <a:tcPr marT="72000" marB="72000"/>
                </a:tc>
                <a:extLst>
                  <a:ext uri="{0D108BD9-81ED-4DB2-BD59-A6C34878D82A}">
                    <a16:rowId xmlns:a16="http://schemas.microsoft.com/office/drawing/2014/main" val="148712553"/>
                  </a:ext>
                </a:extLst>
              </a:tr>
              <a:tr h="1176870">
                <a:tc>
                  <a:txBody>
                    <a:bodyPr/>
                    <a:lstStyle/>
                    <a:p>
                      <a:r>
                        <a:rPr lang="en-AU" sz="1400" noProof="0" dirty="0"/>
                        <a:t>Your need...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Manual</a:t>
                      </a:r>
                      <a:r>
                        <a:rPr lang="en-AU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 inspection</a:t>
                      </a:r>
                      <a:br>
                        <a:rPr lang="en-AU" sz="1100" noProof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br>
                        <a:rPr lang="en-AU" sz="1100" noProof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endParaRPr lang="en-AU" sz="11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+ Documentation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+ Analyzing (Measurement) with software</a:t>
                      </a: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/>
                        <a:buNone/>
                      </a:pPr>
                      <a:r>
                        <a:rPr lang="en-AU" sz="1100" b="1" noProof="0" dirty="0">
                          <a:latin typeface="+mn-lt"/>
                        </a:rPr>
                        <a:t>Automated </a:t>
                      </a:r>
                      <a:r>
                        <a:rPr lang="en-AU" sz="1100" b="0" noProof="0" dirty="0">
                          <a:latin typeface="+mn-lt"/>
                        </a:rPr>
                        <a:t>inspection</a:t>
                      </a:r>
                      <a:r>
                        <a:rPr lang="en-AU" sz="1100" b="1" noProof="0" dirty="0">
                          <a:latin typeface="+mn-lt"/>
                        </a:rPr>
                        <a:t> </a:t>
                      </a:r>
                      <a:r>
                        <a:rPr lang="en-AU" sz="1100" b="0" noProof="0" dirty="0">
                          <a:latin typeface="+mn-lt"/>
                        </a:rPr>
                        <a:t>for </a:t>
                      </a:r>
                      <a:r>
                        <a:rPr lang="en-AU" sz="1100" b="1" noProof="0" dirty="0">
                          <a:latin typeface="+mn-lt"/>
                        </a:rPr>
                        <a:t>different tasks or</a:t>
                      </a:r>
                      <a:r>
                        <a:rPr lang="en-AU" sz="1100" b="0" noProof="0" dirty="0">
                          <a:latin typeface="+mn-lt"/>
                        </a:rPr>
                        <a:t> </a:t>
                      </a:r>
                      <a:r>
                        <a:rPr lang="en-AU" sz="1100" b="1" noProof="0" dirty="0">
                          <a:latin typeface="+mn-lt"/>
                        </a:rPr>
                        <a:t>dedicated repetitive tasks </a:t>
                      </a:r>
                      <a:r>
                        <a:rPr lang="en-AU" sz="1100" b="0" noProof="0" dirty="0">
                          <a:latin typeface="+mn-lt"/>
                        </a:rPr>
                        <a:t>(LAS X Steel Expert or Cleanliness Expert) or basic operators</a:t>
                      </a:r>
                    </a:p>
                    <a:p>
                      <a:pPr marL="0" lvl="0" indent="0">
                        <a:buFont typeface="Arial"/>
                        <a:buNone/>
                      </a:pPr>
                      <a:r>
                        <a:rPr lang="en-AU" sz="1100" b="0" noProof="0" dirty="0">
                          <a:latin typeface="+mn-lt"/>
                        </a:rPr>
                        <a:t>+ Documentation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100" noProof="0" dirty="0">
                          <a:solidFill>
                            <a:schemeClr val="tx1"/>
                          </a:solidFill>
                          <a:latin typeface="+mn-lt"/>
                        </a:rPr>
                        <a:t>+ Analyzing (Measurement) with software</a:t>
                      </a:r>
                      <a:endParaRPr lang="en-AU" sz="1100" b="0" noProof="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100" b="1" noProof="0" dirty="0">
                          <a:latin typeface="+mn-lt"/>
                        </a:rPr>
                        <a:t>+ Automated multisample  </a:t>
                      </a:r>
                      <a:r>
                        <a:rPr lang="en-AU" sz="1100" noProof="0" dirty="0">
                          <a:latin typeface="+mn-lt"/>
                        </a:rPr>
                        <a:t>inspection</a:t>
                      </a: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100" noProof="0" dirty="0">
                          <a:latin typeface="+mn-lt"/>
                        </a:rPr>
                        <a:t>Analysis tasks change towards larger/more samples at a time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100" noProof="0" dirty="0">
                          <a:latin typeface="+mn-lt"/>
                        </a:rPr>
                        <a:t>DM4 M is available but budget restricts purchase of a new microscope</a:t>
                      </a: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100" noProof="0" dirty="0">
                          <a:latin typeface="+mn-lt"/>
                        </a:rPr>
                        <a:t>Chemical Analysis is required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100" noProof="0" dirty="0">
                          <a:latin typeface="+mn-lt"/>
                        </a:rPr>
                        <a:t>Time constraints don’t allow to wait for overbooked SEM-EDX analysis</a:t>
                      </a:r>
                    </a:p>
                  </a:txBody>
                  <a:tcPr marT="72000" marB="72000"/>
                </a:tc>
                <a:extLst>
                  <a:ext uri="{0D108BD9-81ED-4DB2-BD59-A6C34878D82A}">
                    <a16:rowId xmlns:a16="http://schemas.microsoft.com/office/drawing/2014/main" val="2752987596"/>
                  </a:ext>
                </a:extLst>
              </a:tr>
              <a:tr h="698530">
                <a:tc>
                  <a:txBody>
                    <a:bodyPr/>
                    <a:lstStyle/>
                    <a:p>
                      <a:r>
                        <a:rPr lang="en-AU" sz="1400" noProof="0" dirty="0"/>
                        <a:t>Required inspections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AU" sz="1100" b="1" noProof="0" dirty="0">
                          <a:latin typeface="+mn-lt"/>
                        </a:rPr>
                        <a:t>Standard sample inspection </a:t>
                      </a:r>
                      <a:r>
                        <a:rPr lang="en-AU" sz="1100" b="0" noProof="0" dirty="0">
                          <a:latin typeface="+mn-lt"/>
                        </a:rPr>
                        <a:t>(Brightfield</a:t>
                      </a:r>
                      <a:r>
                        <a:rPr lang="en-AU" sz="1100" noProof="0" dirty="0">
                          <a:latin typeface="+mn-lt"/>
                        </a:rPr>
                        <a:t>)</a:t>
                      </a:r>
                      <a:endParaRPr lang="en-AU" sz="1100" b="0" i="0" u="none" strike="noStrike" noProof="0" dirty="0">
                        <a:latin typeface="+mn-lt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AU" sz="1100" b="1" i="0" u="none" strike="noStrike" noProof="0" dirty="0">
                          <a:latin typeface="+mn-lt"/>
                        </a:rPr>
                        <a:t>Dedicated surface inspection </a:t>
                      </a:r>
                      <a:r>
                        <a:rPr lang="en-AU" sz="1100" b="0" i="0" u="none" strike="noStrike" noProof="0" dirty="0">
                          <a:latin typeface="+mn-lt"/>
                        </a:rPr>
                        <a:t>(DIC and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AU" sz="1100" b="0" i="0" u="none" strike="noStrike" noProof="0" dirty="0">
                          <a:latin typeface="+mn-lt"/>
                        </a:rPr>
                        <a:t>     Polarization, Darkfield)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AU" sz="1100" b="1" i="0" u="none" strike="noStrike" noProof="0" dirty="0">
                          <a:latin typeface="+mn-lt"/>
                        </a:rPr>
                        <a:t>Fracture analysis </a:t>
                      </a:r>
                      <a:r>
                        <a:rPr lang="en-AU" sz="1100" b="0" i="0" u="none" strike="noStrike" noProof="0" dirty="0">
                          <a:latin typeface="+mn-lt"/>
                        </a:rPr>
                        <a:t>(fluorescence contrast)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100" b="0" i="0" u="none" strike="noStrike" noProof="0" dirty="0">
                          <a:latin typeface="+mn-lt"/>
                          <a:sym typeface="Wingdings" panose="05000000000000000000" pitchFamily="2" charset="2"/>
                        </a:rPr>
                        <a:t>                                                                                                                                                                                        </a:t>
                      </a:r>
                      <a:endParaRPr lang="en-AU" sz="1100" b="0" i="0" u="none" strike="noStrike" noProof="0" dirty="0">
                        <a:latin typeface="+mn-lt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AU" sz="1100" b="0" i="0" u="none" strike="noStrike" noProof="0" dirty="0">
                        <a:latin typeface="+mn-lt"/>
                      </a:endParaRPr>
                    </a:p>
                  </a:txBody>
                  <a:tcPr marT="72000" marB="72000"/>
                </a:tc>
                <a:tc gridSpan="2">
                  <a:txBody>
                    <a:bodyPr/>
                    <a:lstStyle/>
                    <a:p>
                      <a:pPr marL="0" lvl="0" indent="0">
                        <a:buFont typeface="Arial"/>
                        <a:buNone/>
                      </a:pPr>
                      <a:endParaRPr lang="en-US" sz="1000" b="1" noProof="0" dirty="0"/>
                    </a:p>
                  </a:txBody>
                  <a:tcPr marT="72000" marB="720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840077"/>
                  </a:ext>
                </a:extLst>
              </a:tr>
            </a:tbl>
          </a:graphicData>
        </a:graphic>
      </p:graphicFrame>
      <p:pic>
        <p:nvPicPr>
          <p:cNvPr id="7" name="Grafik 6" descr="Ein Bild, das Mikroskop, Objekt, Tisch, Mann enthält.&#10;&#10;Automatisch generierte Beschreibung">
            <a:extLst>
              <a:ext uri="{FF2B5EF4-FFF2-40B4-BE49-F238E27FC236}">
                <a16:creationId xmlns:a16="http://schemas.microsoft.com/office/drawing/2014/main" id="{295CF6AF-EE35-445F-8530-5A7D829FB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19" r="18614" b="13391"/>
          <a:stretch/>
        </p:blipFill>
        <p:spPr>
          <a:xfrm>
            <a:off x="3187592" y="920574"/>
            <a:ext cx="1631296" cy="1720301"/>
          </a:xfrm>
          <a:prstGeom prst="rect">
            <a:avLst/>
          </a:prstGeom>
        </p:spPr>
      </p:pic>
      <p:pic>
        <p:nvPicPr>
          <p:cNvPr id="9" name="Grafik 8" descr="Ein Bild, das Mikroskop, Objekt, drinnen, Tisch enthält.&#10;&#10;Automatisch generierte Beschreibung">
            <a:extLst>
              <a:ext uri="{FF2B5EF4-FFF2-40B4-BE49-F238E27FC236}">
                <a16:creationId xmlns:a16="http://schemas.microsoft.com/office/drawing/2014/main" id="{DF1DCDFF-515A-464B-85B4-9F8F782C04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65" r="7469" b="11622"/>
          <a:stretch/>
        </p:blipFill>
        <p:spPr>
          <a:xfrm>
            <a:off x="6222620" y="920574"/>
            <a:ext cx="1870022" cy="172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9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>
            <a:extLst>
              <a:ext uri="{FF2B5EF4-FFF2-40B4-BE49-F238E27FC236}">
                <a16:creationId xmlns:a16="http://schemas.microsoft.com/office/drawing/2014/main" id="{329BADD0-1604-4D18-8A36-838E7ADDF5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130" y="3821555"/>
            <a:ext cx="4333714" cy="2442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nhaltsplatzhalter 32">
            <a:extLst>
              <a:ext uri="{FF2B5EF4-FFF2-40B4-BE49-F238E27FC236}">
                <a16:creationId xmlns:a16="http://schemas.microsoft.com/office/drawing/2014/main" id="{E77CF7FA-96C8-4FC9-878C-B4E201E5B3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70" y="3818263"/>
            <a:ext cx="4342452" cy="243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Bildplatzhalter 23">
            <a:extLst>
              <a:ext uri="{FF2B5EF4-FFF2-40B4-BE49-F238E27FC236}">
                <a16:creationId xmlns:a16="http://schemas.microsoft.com/office/drawing/2014/main" id="{9DA8C944-C6D3-4585-93A1-9A649C5865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6129" y="946997"/>
            <a:ext cx="4338083" cy="2442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Bildplatzhalter 19">
            <a:extLst>
              <a:ext uri="{FF2B5EF4-FFF2-40B4-BE49-F238E27FC236}">
                <a16:creationId xmlns:a16="http://schemas.microsoft.com/office/drawing/2014/main" id="{D387FB4F-B3C7-4480-8E3B-F303F617D8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39" y="943911"/>
            <a:ext cx="4338083" cy="243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44681A6B-1575-481C-86A5-FB37C0E1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Material analysis tasks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FCAD04F-6D43-44E6-B706-EC13119089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71" y="2966548"/>
            <a:ext cx="4338084" cy="422475"/>
          </a:xfrm>
          <a:solidFill>
            <a:srgbClr val="666666">
              <a:alpha val="70000"/>
            </a:srgbClr>
          </a:solidFill>
        </p:spPr>
        <p:txBody>
          <a:bodyPr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+mn-lt"/>
              </a:rPr>
              <a:t>Phase Analysis in Alloys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3F425B04-BB68-474A-A213-D234526C6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6129" y="2960085"/>
            <a:ext cx="4338083" cy="432000"/>
          </a:xfrm>
          <a:solidFill>
            <a:srgbClr val="666666">
              <a:alpha val="70000"/>
            </a:srgbClr>
          </a:solidFill>
        </p:spPr>
        <p:txBody>
          <a:bodyPr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+mn-lt"/>
              </a:rPr>
              <a:t>Grain Size Analysis in Steel and other Materials</a:t>
            </a:r>
          </a:p>
        </p:txBody>
      </p:sp>
      <p:sp>
        <p:nvSpPr>
          <p:cNvPr id="27" name="Textplatzhalter 16">
            <a:extLst>
              <a:ext uri="{FF2B5EF4-FFF2-40B4-BE49-F238E27FC236}">
                <a16:creationId xmlns:a16="http://schemas.microsoft.com/office/drawing/2014/main" id="{EBD54F42-C721-4541-8E99-830D33723615}"/>
              </a:ext>
            </a:extLst>
          </p:cNvPr>
          <p:cNvSpPr txBox="1">
            <a:spLocks/>
          </p:cNvSpPr>
          <p:nvPr/>
        </p:nvSpPr>
        <p:spPr>
          <a:xfrm>
            <a:off x="838869" y="5829359"/>
            <a:ext cx="4342453" cy="422475"/>
          </a:xfrm>
          <a:prstGeom prst="rect">
            <a:avLst/>
          </a:prstGeom>
          <a:solidFill>
            <a:srgbClr val="666666">
              <a:alpha val="70000"/>
            </a:srgbClr>
          </a:solidFill>
        </p:spPr>
        <p:txBody>
          <a:bodyPr lIns="324000" tIns="0" rIns="32400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Barker Etching (Aluminum)</a:t>
            </a:r>
          </a:p>
        </p:txBody>
      </p:sp>
      <p:sp>
        <p:nvSpPr>
          <p:cNvPr id="35" name="Textplatzhalter 17">
            <a:extLst>
              <a:ext uri="{FF2B5EF4-FFF2-40B4-BE49-F238E27FC236}">
                <a16:creationId xmlns:a16="http://schemas.microsoft.com/office/drawing/2014/main" id="{B1D561F9-5D65-4ABA-8438-E70256FAAE49}"/>
              </a:ext>
            </a:extLst>
          </p:cNvPr>
          <p:cNvSpPr txBox="1">
            <a:spLocks/>
          </p:cNvSpPr>
          <p:nvPr/>
        </p:nvSpPr>
        <p:spPr>
          <a:xfrm>
            <a:off x="5726130" y="5837984"/>
            <a:ext cx="4333714" cy="432000"/>
          </a:xfrm>
          <a:prstGeom prst="rect">
            <a:avLst/>
          </a:prstGeom>
          <a:solidFill>
            <a:srgbClr val="666666">
              <a:alpha val="70000"/>
            </a:srgbClr>
          </a:solidFill>
        </p:spPr>
        <p:txBody>
          <a:bodyPr lIns="324000" tIns="0" rIns="32400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Ferrite/Pearlite Analysis in Steel &amp; Cast Iron</a:t>
            </a:r>
          </a:p>
        </p:txBody>
      </p:sp>
    </p:spTree>
    <p:extLst>
      <p:ext uri="{BB962C8B-B14F-4D97-AF65-F5344CB8AC3E}">
        <p14:creationId xmlns:p14="http://schemas.microsoft.com/office/powerpoint/2010/main" val="20164766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_Slides">
  <a:themeElements>
    <a:clrScheme name="LMS Standard">
      <a:dk1>
        <a:srgbClr val="666666"/>
      </a:dk1>
      <a:lt1>
        <a:srgbClr val="FFFFFF"/>
      </a:lt1>
      <a:dk2>
        <a:srgbClr val="333333"/>
      </a:dk2>
      <a:lt2>
        <a:srgbClr val="FFFFFF"/>
      </a:lt2>
      <a:accent1>
        <a:srgbClr val="ED1B2F"/>
      </a:accent1>
      <a:accent2>
        <a:srgbClr val="666666"/>
      </a:accent2>
      <a:accent3>
        <a:srgbClr val="92D050"/>
      </a:accent3>
      <a:accent4>
        <a:srgbClr val="F2EB16"/>
      </a:accent4>
      <a:accent5>
        <a:srgbClr val="00AAE5"/>
      </a:accent5>
      <a:accent6>
        <a:srgbClr val="333333"/>
      </a:accent6>
      <a:hlink>
        <a:srgbClr val="666666"/>
      </a:hlink>
      <a:folHlink>
        <a:srgbClr val="666666"/>
      </a:folHlink>
    </a:clrScheme>
    <a:fontScheme name="LMS Standard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324000" tIns="0" rIns="324000" bIns="0" anchor="ctr"/>
      <a:lstStyle>
        <a:defPPr defTabSz="914400" eaLnBrk="1" fontAlgn="base" hangingPunct="1">
          <a:spcBef>
            <a:spcPct val="0"/>
          </a:spcBef>
          <a:spcAft>
            <a:spcPct val="0"/>
          </a:spcAft>
          <a:defRPr sz="2000" b="1" dirty="0" smtClean="0">
            <a:solidFill>
              <a:schemeClr val="bg1"/>
            </a:solidFill>
            <a:latin typeface="+mj-lt"/>
            <a:ea typeface="+mn-ea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Leica Microsystems Standard">
  <a:themeElements>
    <a:clrScheme name="LMS Standard">
      <a:dk1>
        <a:srgbClr val="666666"/>
      </a:dk1>
      <a:lt1>
        <a:srgbClr val="FFFFFF"/>
      </a:lt1>
      <a:dk2>
        <a:srgbClr val="333333"/>
      </a:dk2>
      <a:lt2>
        <a:srgbClr val="FFFFFF"/>
      </a:lt2>
      <a:accent1>
        <a:srgbClr val="ED1B2F"/>
      </a:accent1>
      <a:accent2>
        <a:srgbClr val="666666"/>
      </a:accent2>
      <a:accent3>
        <a:srgbClr val="92D050"/>
      </a:accent3>
      <a:accent4>
        <a:srgbClr val="F2EB16"/>
      </a:accent4>
      <a:accent5>
        <a:srgbClr val="00AAE5"/>
      </a:accent5>
      <a:accent6>
        <a:srgbClr val="333333"/>
      </a:accent6>
      <a:hlink>
        <a:srgbClr val="666666"/>
      </a:hlink>
      <a:folHlink>
        <a:srgbClr val="666666"/>
      </a:folHlink>
    </a:clrScheme>
    <a:fontScheme name="LMS Standard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 rtlCol="0" anchor="t">
        <a:noAutofit/>
      </a:bodyPr>
      <a:lstStyle>
        <a:defPPr>
          <a:defRPr sz="1400" dirty="0" err="1" smtClean="0">
            <a:solidFill>
              <a:srgbClr val="666666"/>
            </a:solidFill>
            <a:latin typeface="+mj-lt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708307c-5045-45d3-8f02-44f64eb922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3BD482977E6A4EA5BA06215F636617" ma:contentTypeVersion="13" ma:contentTypeDescription="Ein neues Dokument erstellen." ma:contentTypeScope="" ma:versionID="d7a3b3f5b1bb019b0c94dc351a06365c">
  <xsd:schema xmlns:xsd="http://www.w3.org/2001/XMLSchema" xmlns:xs="http://www.w3.org/2001/XMLSchema" xmlns:p="http://schemas.microsoft.com/office/2006/metadata/properties" xmlns:ns2="8708307c-5045-45d3-8f02-44f64eb9224c" xmlns:ns3="8320bef2-e62e-4131-94d6-acacc76a8d52" targetNamespace="http://schemas.microsoft.com/office/2006/metadata/properties" ma:root="true" ma:fieldsID="7c8388999a26b3ec555c375422284f60" ns2:_="" ns3:_="">
    <xsd:import namespace="8708307c-5045-45d3-8f02-44f64eb9224c"/>
    <xsd:import namespace="8320bef2-e62e-4131-94d6-acacc76a8d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8307c-5045-45d3-8f02-44f64eb922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20bef2-e62e-4131-94d6-acacc76a8d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99465B-49A8-4F98-99D0-BED6F7C37F3F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8708307c-5045-45d3-8f02-44f64eb9224c"/>
    <ds:schemaRef ds:uri="http://purl.org/dc/elements/1.1/"/>
    <ds:schemaRef ds:uri="http://schemas.microsoft.com/office/2006/metadata/properties"/>
    <ds:schemaRef ds:uri="http://schemas.microsoft.com/office/infopath/2007/PartnerControls"/>
    <ds:schemaRef ds:uri="8320bef2-e62e-4131-94d6-acacc76a8d5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CCB97F-1606-4F54-B1C7-79EF001A66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2CDCBA-6F89-4698-B445-FE7CC0EB04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8307c-5045-45d3-8f02-44f64eb9224c"/>
    <ds:schemaRef ds:uri="8320bef2-e62e-4131-94d6-acacc76a8d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555</Words>
  <Application>Microsoft Office PowerPoint</Application>
  <PresentationFormat>Breitbild</PresentationFormat>
  <Paragraphs>138</Paragraphs>
  <Slides>14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Open sans</vt:lpstr>
      <vt:lpstr>Raleway</vt:lpstr>
      <vt:lpstr>Raleway Light</vt:lpstr>
      <vt:lpstr>Title_Slides</vt:lpstr>
      <vt:lpstr>Content Leica Microsystems Standard</vt:lpstr>
      <vt:lpstr>PowerPoint-Präsentation</vt:lpstr>
      <vt:lpstr>DM4 M/DM6 M platform for industrial applications</vt:lpstr>
      <vt:lpstr>DM4 M/DM6 M: Overview of industries and applications</vt:lpstr>
      <vt:lpstr>DM4 M: Simply Microscopy</vt:lpstr>
      <vt:lpstr>DM6 M: Simply Microscopy</vt:lpstr>
      <vt:lpstr>DM4 M/DM6 M benefits: Repeatable and reliable results</vt:lpstr>
      <vt:lpstr>DM4 M/DM6 M benefits:  More information on the sample surface within shorter time</vt:lpstr>
      <vt:lpstr>How to decide for a microscope: Part 2 – Application</vt:lpstr>
      <vt:lpstr>Material analysis tasks</vt:lpstr>
      <vt:lpstr>Material analysis tasks</vt:lpstr>
      <vt:lpstr>Material analysis tasks</vt:lpstr>
      <vt:lpstr>Material analysis tasks</vt:lpstr>
      <vt:lpstr>Summary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Lusser, Markus</dc:creator>
  <cp:lastModifiedBy>Roccia, Donatina</cp:lastModifiedBy>
  <cp:revision>186</cp:revision>
  <cp:lastPrinted>2018-03-08T13:18:11Z</cp:lastPrinted>
  <dcterms:created xsi:type="dcterms:W3CDTF">2018-02-07T12:45:54Z</dcterms:created>
  <dcterms:modified xsi:type="dcterms:W3CDTF">2020-10-26T10:11:00Z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0x010100903BD482977E6A4EA5BA06215F636617</vt:lpwstr>
  </property>
</Properties>
</file>